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4" r:id="rId2"/>
    <p:sldId id="256" r:id="rId3"/>
    <p:sldId id="258" r:id="rId4"/>
    <p:sldId id="272" r:id="rId5"/>
    <p:sldId id="257" r:id="rId6"/>
    <p:sldId id="260" r:id="rId7"/>
    <p:sldId id="273" r:id="rId8"/>
    <p:sldId id="259" r:id="rId9"/>
    <p:sldId id="265" r:id="rId10"/>
    <p:sldId id="261" r:id="rId11"/>
    <p:sldId id="262" r:id="rId12"/>
    <p:sldId id="264" r:id="rId13"/>
    <p:sldId id="266" r:id="rId14"/>
    <p:sldId id="269" r:id="rId15"/>
    <p:sldId id="268" r:id="rId16"/>
    <p:sldId id="270" r:id="rId17"/>
    <p:sldId id="271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18FB5-C56C-4F2D-842F-0CCD18F6395D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A00AD-2E9A-402E-AE77-F4F7A0D1A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37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1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8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13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5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8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2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1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27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9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56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A9F3A-D538-4DC9-ABF5-F0418102A37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9224D-5C8C-4B39-AAB8-A8E677D88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0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9892" y="849924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B050"/>
                </a:solidFill>
              </a:rPr>
              <a:t>Good Morning!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200400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 smtClean="0"/>
          </a:p>
          <a:p>
            <a:endParaRPr lang="en-GB" sz="3200" dirty="0"/>
          </a:p>
          <a:p>
            <a:r>
              <a:rPr lang="en-GB" sz="2800" dirty="0" smtClean="0"/>
              <a:t>Today’s session is designed to show you some fun activities/games that you can use at home. They are things your children do in school and they help encourage spelling and reading skills.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89892" y="1428837"/>
            <a:ext cx="7344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Welcome to the Lower Key Stage Two Spelling and Reading Workshop.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55982"/>
            <a:ext cx="2743200" cy="188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308" y="1866378"/>
            <a:ext cx="2133600" cy="227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70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/>
              <a:t>“Hangman” Game</a:t>
            </a:r>
            <a:endParaRPr lang="en-GB" sz="4000" b="1" u="sng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934200" cy="389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8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86200" y="1524000"/>
            <a:ext cx="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5562600" y="1524000"/>
            <a:ext cx="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09800" y="25908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09800" y="38100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97927" y="29555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4191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guide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292786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guide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42277" y="419100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667000" y="182880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950027" y="3810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/>
              <a:t>Noughts and Crosses</a:t>
            </a:r>
            <a:endParaRPr lang="en-GB" sz="4000" b="1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0" y="1735098"/>
            <a:ext cx="41148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47700" y="4611232"/>
            <a:ext cx="647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>
                <a:solidFill>
                  <a:srgbClr val="FF0000"/>
                </a:solidFill>
              </a:rPr>
              <a:t>Try it yourselves!</a:t>
            </a:r>
          </a:p>
          <a:p>
            <a:r>
              <a:rPr lang="en-GB" sz="2800" b="1" i="1" dirty="0" smtClean="0">
                <a:solidFill>
                  <a:srgbClr val="FF0000"/>
                </a:solidFill>
              </a:rPr>
              <a:t>Choose a word each from the Year 3/4 Spelling List.</a:t>
            </a:r>
          </a:p>
          <a:p>
            <a:r>
              <a:rPr lang="en-GB" sz="2800" b="1" i="1" dirty="0" smtClean="0">
                <a:solidFill>
                  <a:srgbClr val="FF0000"/>
                </a:solidFill>
              </a:rPr>
              <a:t>The first person to </a:t>
            </a:r>
            <a:r>
              <a:rPr lang="en-GB" sz="2800" b="1" i="1" dirty="0" smtClean="0">
                <a:solidFill>
                  <a:srgbClr val="FF0000"/>
                </a:solidFill>
              </a:rPr>
              <a:t>correctly spell </a:t>
            </a:r>
            <a:r>
              <a:rPr lang="en-GB" sz="2800" b="1" i="1" dirty="0" smtClean="0">
                <a:solidFill>
                  <a:srgbClr val="FF0000"/>
                </a:solidFill>
              </a:rPr>
              <a:t>three in a row wins.</a:t>
            </a:r>
            <a:endParaRPr lang="en-GB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4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334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/>
              <a:t>Stretch A Sentence</a:t>
            </a:r>
            <a:endParaRPr lang="en-GB" sz="4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83975"/>
            <a:ext cx="6629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We studied a </a:t>
            </a:r>
            <a:r>
              <a:rPr lang="en-GB" sz="4400" dirty="0" smtClean="0">
                <a:solidFill>
                  <a:srgbClr val="FF0000"/>
                </a:solidFill>
              </a:rPr>
              <a:t>graph</a:t>
            </a:r>
            <a:r>
              <a:rPr lang="en-GB" sz="4400" dirty="0" smtClean="0"/>
              <a:t>, in </a:t>
            </a:r>
            <a:r>
              <a:rPr lang="en-GB" sz="4400" dirty="0" smtClean="0">
                <a:solidFill>
                  <a:srgbClr val="FF0000"/>
                </a:solidFill>
              </a:rPr>
              <a:t>geography, </a:t>
            </a:r>
            <a:r>
              <a:rPr lang="en-GB" sz="4400" dirty="0" smtClean="0"/>
              <a:t>and then read a </a:t>
            </a:r>
            <a:r>
              <a:rPr lang="en-GB" sz="4400" dirty="0" smtClean="0">
                <a:solidFill>
                  <a:srgbClr val="FF0000"/>
                </a:solidFill>
              </a:rPr>
              <a:t>pamphlet </a:t>
            </a:r>
            <a:r>
              <a:rPr lang="en-GB" sz="4400" dirty="0" smtClean="0"/>
              <a:t>about </a:t>
            </a:r>
            <a:r>
              <a:rPr lang="en-GB" sz="4400" dirty="0" smtClean="0">
                <a:solidFill>
                  <a:srgbClr val="FF0000"/>
                </a:solidFill>
              </a:rPr>
              <a:t>elephants</a:t>
            </a:r>
            <a:r>
              <a:rPr lang="en-GB" sz="4400" dirty="0" smtClean="0"/>
              <a:t> and </a:t>
            </a:r>
            <a:r>
              <a:rPr lang="en-GB" sz="4400" dirty="0" smtClean="0">
                <a:solidFill>
                  <a:srgbClr val="FF0000"/>
                </a:solidFill>
              </a:rPr>
              <a:t>dolphins.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800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This is a sentence made of several words that your child may be studying that week, or words from the Year 3/4 Spelling List.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9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90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/>
              <a:t>Reading</a:t>
            </a:r>
            <a:endParaRPr lang="en-GB" sz="4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00545" y="2057400"/>
            <a:ext cx="72390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700" dirty="0" smtClean="0"/>
              <a:t>One way you can get involved with your child’s reading is to play skim and scan games.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962400"/>
            <a:ext cx="723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Scanning a page/skim reading is a very important skill for finding important information.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1306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533400"/>
            <a:ext cx="30096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6600" b="1" u="sng" dirty="0"/>
              <a:t>Reading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1436" y="1958048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>
                <a:solidFill>
                  <a:srgbClr val="FF0000"/>
                </a:solidFill>
              </a:rPr>
              <a:t>Skim and Scan – Themed Words</a:t>
            </a:r>
            <a:endParaRPr lang="en-GB" sz="3200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5564" y="2563605"/>
            <a:ext cx="68926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e.g.   This person has been asked to find all the words around the theme of rivers.</a:t>
            </a:r>
          </a:p>
          <a:p>
            <a:r>
              <a:rPr lang="en-GB" sz="2800" dirty="0" smtClean="0"/>
              <a:t>source          mouth       riverbed     confluence       tributary      stream     current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01436" y="4481486"/>
            <a:ext cx="73567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Try it yourselves.</a:t>
            </a:r>
            <a:endParaRPr lang="en-GB" sz="3200" dirty="0">
              <a:solidFill>
                <a:srgbClr val="0070C0"/>
              </a:solidFill>
            </a:endParaRPr>
          </a:p>
          <a:p>
            <a:r>
              <a:rPr lang="en-GB" sz="3200" dirty="0" smtClean="0">
                <a:solidFill>
                  <a:srgbClr val="0070C0"/>
                </a:solidFill>
              </a:rPr>
              <a:t>Look at the multi-coloured word list and tick all of the words that fit the theme of school uniform. 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9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2634" y="381000"/>
            <a:ext cx="20679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u="sng" dirty="0"/>
              <a:t>Reading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1436" y="1150441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Skim and Scan – Find The Word…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4421" y="1684072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Find The Word</a:t>
            </a:r>
          </a:p>
          <a:p>
            <a:endParaRPr lang="en-GB" sz="2400" u="sng" dirty="0"/>
          </a:p>
          <a:p>
            <a:r>
              <a:rPr lang="en-GB" sz="2400" dirty="0" smtClean="0"/>
              <a:t>Find the word…</a:t>
            </a:r>
          </a:p>
          <a:p>
            <a:r>
              <a:rPr lang="en-GB" sz="2400" dirty="0" smtClean="0"/>
              <a:t>‘devices’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6039" y="3306688"/>
            <a:ext cx="7086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</a:rPr>
              <a:t>A lot of road safety is just plain common sense but sometimes we have other things on our minds and common sense takes a back seat! When out near roads you have to keep your wits about you and not become distracted.</a:t>
            </a:r>
          </a:p>
          <a:p>
            <a:r>
              <a:rPr lang="en-GB" sz="2400" b="1" dirty="0">
                <a:solidFill>
                  <a:srgbClr val="7030A0"/>
                </a:solidFill>
              </a:rPr>
              <a:t>Many people use mobile devices when they are walking and these can seriously distract your attention from the road</a:t>
            </a:r>
            <a:r>
              <a:rPr lang="en-GB" sz="2400" b="1" dirty="0" smtClean="0">
                <a:solidFill>
                  <a:srgbClr val="7030A0"/>
                </a:solidFill>
              </a:rPr>
              <a:t>.</a:t>
            </a:r>
            <a:endParaRPr lang="en-GB" sz="2400" b="1" dirty="0">
              <a:solidFill>
                <a:srgbClr val="7030A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54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8566" y="533400"/>
            <a:ext cx="2914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u="sng" dirty="0">
                <a:solidFill>
                  <a:srgbClr val="FF0000"/>
                </a:solidFill>
              </a:rPr>
              <a:t>Reading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588" y="121920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solidFill>
                  <a:srgbClr val="7030A0"/>
                </a:solidFill>
              </a:rPr>
              <a:t>Bookmarks for home reading</a:t>
            </a:r>
            <a:endParaRPr lang="en-GB" sz="3200" u="sng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787329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Bookmarks will be given out at Parents’ Evening.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They have a range of comprehension questions written on them.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849432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Choose two or three to ask your child.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00545" y="4267200"/>
            <a:ext cx="716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The questions are separated into two lists: ‘before reading’ and ‘after reading.’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00545" y="5486400"/>
            <a:ext cx="7252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The questions are designed to hone a range of reading skills.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2156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533400"/>
            <a:ext cx="6172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Thank you for listening and getting involved!</a:t>
            </a:r>
          </a:p>
          <a:p>
            <a:endParaRPr lang="en-GB" sz="4800" dirty="0"/>
          </a:p>
          <a:p>
            <a:endParaRPr lang="en-GB" sz="4800" dirty="0" smtClean="0"/>
          </a:p>
          <a:p>
            <a:r>
              <a:rPr lang="en-GB" sz="4800" dirty="0" smtClean="0">
                <a:solidFill>
                  <a:srgbClr val="FF0000"/>
                </a:solidFill>
              </a:rPr>
              <a:t>Any questions?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7772400" cy="1470025"/>
          </a:xfrm>
        </p:spPr>
        <p:txBody>
          <a:bodyPr/>
          <a:lstStyle/>
          <a:p>
            <a:r>
              <a:rPr lang="en-GB" dirty="0" smtClean="0"/>
              <a:t>Spelling Activities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4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3945" y="350920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/>
              <a:t>Word Unscramble</a:t>
            </a:r>
            <a:endParaRPr lang="en-GB" sz="6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485900" y="1779903"/>
            <a:ext cx="6972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Works well when word list has common feature(s).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Children can sort those common letters. That then makes it easier to unscramble the rest of the letters. 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61309" y="5318521"/>
            <a:ext cx="3048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Iesltn</a:t>
            </a:r>
            <a:r>
              <a:rPr lang="en-GB" sz="2800" dirty="0" smtClean="0"/>
              <a:t>       =</a:t>
            </a:r>
          </a:p>
          <a:p>
            <a:r>
              <a:rPr lang="en-GB" sz="2800" dirty="0" err="1"/>
              <a:t>t</a:t>
            </a:r>
            <a:r>
              <a:rPr lang="en-GB" sz="2800" dirty="0" err="1" smtClean="0"/>
              <a:t>federfni</a:t>
            </a:r>
            <a:r>
              <a:rPr lang="en-GB" sz="2800" dirty="0" smtClean="0"/>
              <a:t>  =</a:t>
            </a:r>
            <a:r>
              <a:rPr lang="en-GB" dirty="0" smtClean="0"/>
              <a:t>    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48100" y="5318521"/>
            <a:ext cx="289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  silent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  different</a:t>
            </a:r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257217" y="3244334"/>
            <a:ext cx="271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e.g. all </a:t>
            </a:r>
            <a:r>
              <a:rPr lang="en-GB" dirty="0" smtClean="0"/>
              <a:t>words </a:t>
            </a:r>
            <a:r>
              <a:rPr lang="en-GB" dirty="0"/>
              <a:t>ending ‘’</a:t>
            </a:r>
            <a:r>
              <a:rPr lang="en-GB" dirty="0" err="1"/>
              <a:t>ent</a:t>
            </a:r>
            <a:r>
              <a:rPr lang="en-GB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0223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09600"/>
            <a:ext cx="6781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Try it yourselves!</a:t>
            </a:r>
          </a:p>
          <a:p>
            <a:endParaRPr lang="en-GB" sz="3200" dirty="0"/>
          </a:p>
          <a:p>
            <a:r>
              <a:rPr lang="en-GB" sz="3200" dirty="0" smtClean="0"/>
              <a:t>Look at the WORD UNSCRAMBLE task.</a:t>
            </a:r>
          </a:p>
          <a:p>
            <a:endParaRPr lang="en-GB" sz="3200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2590800"/>
            <a:ext cx="7086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All the words end in ‘</a:t>
            </a:r>
            <a:r>
              <a:rPr lang="en-GB" sz="3600" dirty="0" err="1"/>
              <a:t>ing</a:t>
            </a:r>
            <a:r>
              <a:rPr lang="en-GB" sz="3600" dirty="0"/>
              <a:t>.’ Sort the </a:t>
            </a:r>
            <a:r>
              <a:rPr lang="en-GB" sz="3600" dirty="0" err="1"/>
              <a:t>i</a:t>
            </a:r>
            <a:r>
              <a:rPr lang="en-GB" sz="3600" dirty="0"/>
              <a:t>-n-g first then unjumble the letters that you have left.</a:t>
            </a:r>
          </a:p>
          <a:p>
            <a:endParaRPr lang="en-GB" sz="3600" dirty="0"/>
          </a:p>
          <a:p>
            <a:r>
              <a:rPr lang="en-GB" sz="3600" dirty="0" err="1"/>
              <a:t>tiknag</a:t>
            </a:r>
            <a:r>
              <a:rPr lang="en-GB" sz="3600" dirty="0"/>
              <a:t>                 </a:t>
            </a:r>
            <a:r>
              <a:rPr lang="en-GB" sz="3600" dirty="0" err="1"/>
              <a:t>iggno</a:t>
            </a:r>
            <a:r>
              <a:rPr lang="en-GB" sz="3600" dirty="0"/>
              <a:t>          </a:t>
            </a:r>
            <a:r>
              <a:rPr lang="en-GB" sz="3600" dirty="0" err="1"/>
              <a:t>lisigmn</a:t>
            </a:r>
            <a:r>
              <a:rPr lang="en-GB" sz="3600" dirty="0"/>
              <a:t>              </a:t>
            </a:r>
          </a:p>
          <a:p>
            <a:r>
              <a:rPr lang="en-GB" sz="3600" dirty="0" err="1"/>
              <a:t>lugnibid</a:t>
            </a:r>
            <a:r>
              <a:rPr lang="en-GB" sz="3600" dirty="0"/>
              <a:t>            </a:t>
            </a:r>
            <a:r>
              <a:rPr lang="en-GB" sz="3600" dirty="0" err="1"/>
              <a:t>ghruins</a:t>
            </a:r>
            <a:r>
              <a:rPr lang="en-GB" sz="3600" dirty="0"/>
              <a:t>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9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94557"/>
              </p:ext>
            </p:extLst>
          </p:nvPr>
        </p:nvGraphicFramePr>
        <p:xfrm>
          <a:off x="1524000" y="2600961"/>
          <a:ext cx="60960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Root word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suffix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word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chasing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slicing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taking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joke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joked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puppies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36618" y="838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/>
              <a:t>Complete the Table</a:t>
            </a:r>
            <a:endParaRPr lang="en-GB" sz="48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1669197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Any column can be left blank, encouraging children to think, in depth, about the nature of the rule.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5334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/>
              <a:t>Missing Letters</a:t>
            </a:r>
            <a:endParaRPr lang="en-GB" sz="6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1725029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Works well when the word list is random e.g. </a:t>
            </a:r>
            <a:r>
              <a:rPr lang="en-GB" sz="2800" dirty="0" smtClean="0">
                <a:solidFill>
                  <a:srgbClr val="7030A0"/>
                </a:solidFill>
              </a:rPr>
              <a:t>the </a:t>
            </a:r>
            <a:r>
              <a:rPr lang="en-GB" sz="2800" dirty="0" smtClean="0">
                <a:solidFill>
                  <a:srgbClr val="7030A0"/>
                </a:solidFill>
              </a:rPr>
              <a:t>Year 3/4 Spelling List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103096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g</a:t>
            </a:r>
            <a:r>
              <a:rPr lang="en-GB" sz="3600" dirty="0" smtClean="0">
                <a:solidFill>
                  <a:srgbClr val="FF0000"/>
                </a:solidFill>
              </a:rPr>
              <a:t>uide, ordinary, guard, heart,</a:t>
            </a:r>
          </a:p>
          <a:p>
            <a:r>
              <a:rPr lang="en-GB" sz="3600" dirty="0">
                <a:solidFill>
                  <a:srgbClr val="FF0000"/>
                </a:solidFill>
              </a:rPr>
              <a:t>e</a:t>
            </a:r>
            <a:r>
              <a:rPr lang="en-GB" sz="3600" dirty="0" smtClean="0">
                <a:solidFill>
                  <a:srgbClr val="FF0000"/>
                </a:solidFill>
              </a:rPr>
              <a:t>arly.  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4876800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g _ ide</a:t>
            </a:r>
            <a:endParaRPr lang="en-GB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2133600"/>
            <a:ext cx="167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set the challenge for their partner to complete. </a:t>
            </a:r>
            <a:endParaRPr lang="en-GB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505450" y="4969132"/>
            <a:ext cx="2705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h</a:t>
            </a:r>
            <a:r>
              <a:rPr lang="en-GB" sz="4800" dirty="0" smtClean="0"/>
              <a:t> _ art</a:t>
            </a:r>
            <a:endParaRPr lang="en-GB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051810"/>
            <a:ext cx="335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o</a:t>
            </a:r>
            <a:r>
              <a:rPr lang="en-GB" sz="4400" dirty="0" smtClean="0"/>
              <a:t>rdin_ry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8974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1782" y="762000"/>
            <a:ext cx="4983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6000" b="1" u="sng" dirty="0"/>
              <a:t>Missing Letters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318301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err="1" smtClean="0"/>
              <a:t>bel_eve</a:t>
            </a:r>
            <a:r>
              <a:rPr lang="en-GB" sz="4800" dirty="0" smtClean="0"/>
              <a:t>            </a:t>
            </a:r>
            <a:r>
              <a:rPr lang="en-GB" sz="4800" dirty="0" err="1" smtClean="0"/>
              <a:t>actu_l</a:t>
            </a:r>
            <a:endParaRPr lang="en-GB" sz="4800" dirty="0" smtClean="0"/>
          </a:p>
          <a:p>
            <a:endParaRPr lang="en-GB" sz="4800" dirty="0"/>
          </a:p>
          <a:p>
            <a:r>
              <a:rPr lang="en-GB" sz="4800" dirty="0" err="1" smtClean="0"/>
              <a:t>g_ard</a:t>
            </a:r>
            <a:r>
              <a:rPr lang="en-GB" sz="4800" dirty="0" smtClean="0"/>
              <a:t>                 </a:t>
            </a:r>
            <a:r>
              <a:rPr lang="en-GB" sz="4800" dirty="0" err="1" smtClean="0"/>
              <a:t>run_ing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851782" y="2133600"/>
            <a:ext cx="6758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7030A0"/>
                </a:solidFill>
              </a:rPr>
              <a:t>Try it yourselves!</a:t>
            </a:r>
            <a:endParaRPr lang="en-GB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1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>
            <a:off x="1828800" y="457201"/>
            <a:ext cx="2057400" cy="533400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52597" y="914400"/>
            <a:ext cx="22582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</a:t>
            </a:r>
          </a:p>
          <a:p>
            <a:r>
              <a:rPr lang="en-GB" sz="3200" dirty="0" smtClean="0"/>
              <a:t>de</a:t>
            </a:r>
          </a:p>
          <a:p>
            <a:r>
              <a:rPr lang="en-GB" sz="3200" dirty="0" err="1"/>
              <a:t>d</a:t>
            </a:r>
            <a:r>
              <a:rPr lang="en-GB" sz="3200" dirty="0" err="1" smtClean="0"/>
              <a:t>ef</a:t>
            </a:r>
            <a:endParaRPr lang="en-GB" sz="3200" dirty="0" smtClean="0"/>
          </a:p>
          <a:p>
            <a:r>
              <a:rPr lang="en-GB" sz="3200" dirty="0" err="1"/>
              <a:t>d</a:t>
            </a:r>
            <a:r>
              <a:rPr lang="en-GB" sz="3200" dirty="0" err="1" smtClean="0"/>
              <a:t>efi</a:t>
            </a:r>
            <a:endParaRPr lang="en-GB" sz="3200" dirty="0" smtClean="0"/>
          </a:p>
          <a:p>
            <a:r>
              <a:rPr lang="en-GB" sz="3200" dirty="0" err="1" smtClean="0"/>
              <a:t>defin</a:t>
            </a:r>
            <a:endParaRPr lang="en-GB" sz="3200" dirty="0" smtClean="0"/>
          </a:p>
          <a:p>
            <a:r>
              <a:rPr lang="en-GB" sz="3200" dirty="0" err="1" smtClean="0"/>
              <a:t>defini</a:t>
            </a:r>
            <a:endParaRPr lang="en-GB" sz="3200" dirty="0" smtClean="0"/>
          </a:p>
          <a:p>
            <a:r>
              <a:rPr lang="en-GB" sz="3200" dirty="0" err="1"/>
              <a:t>d</a:t>
            </a:r>
            <a:r>
              <a:rPr lang="en-GB" sz="3200" dirty="0" err="1" smtClean="0"/>
              <a:t>efinit</a:t>
            </a:r>
            <a:endParaRPr lang="en-GB" sz="3200" dirty="0" smtClean="0"/>
          </a:p>
          <a:p>
            <a:r>
              <a:rPr lang="en-GB" sz="3200" dirty="0"/>
              <a:t>d</a:t>
            </a:r>
            <a:r>
              <a:rPr lang="en-GB" sz="3200" dirty="0" smtClean="0"/>
              <a:t>efinite</a:t>
            </a:r>
          </a:p>
          <a:p>
            <a:r>
              <a:rPr lang="en-GB" sz="3200" dirty="0" err="1"/>
              <a:t>d</a:t>
            </a:r>
            <a:r>
              <a:rPr lang="en-GB" sz="3200" dirty="0" err="1" smtClean="0"/>
              <a:t>efinitel</a:t>
            </a:r>
            <a:endParaRPr lang="en-GB" sz="3200" dirty="0" smtClean="0"/>
          </a:p>
          <a:p>
            <a:r>
              <a:rPr lang="en-GB" sz="3200" dirty="0" smtClean="0"/>
              <a:t>definitely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381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/>
              <a:t>Word Art</a:t>
            </a:r>
            <a:endParaRPr lang="en-GB" sz="4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16764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physical</a:t>
            </a:r>
            <a:endParaRPr lang="en-GB" sz="4400" dirty="0"/>
          </a:p>
        </p:txBody>
      </p:sp>
      <p:sp>
        <p:nvSpPr>
          <p:cNvPr id="8" name="Freeform 7"/>
          <p:cNvSpPr/>
          <p:nvPr/>
        </p:nvSpPr>
        <p:spPr>
          <a:xfrm>
            <a:off x="4073236" y="1625073"/>
            <a:ext cx="1963963" cy="951410"/>
          </a:xfrm>
          <a:custGeom>
            <a:avLst/>
            <a:gdLst>
              <a:gd name="connsiteX0" fmla="*/ 0 w 1963963"/>
              <a:gd name="connsiteY0" fmla="*/ 453109 h 951410"/>
              <a:gd name="connsiteX1" fmla="*/ 41564 w 1963963"/>
              <a:gd name="connsiteY1" fmla="*/ 259145 h 951410"/>
              <a:gd name="connsiteX2" fmla="*/ 166255 w 1963963"/>
              <a:gd name="connsiteY2" fmla="*/ 314563 h 951410"/>
              <a:gd name="connsiteX3" fmla="*/ 346364 w 1963963"/>
              <a:gd name="connsiteY3" fmla="*/ 273000 h 951410"/>
              <a:gd name="connsiteX4" fmla="*/ 374073 w 1963963"/>
              <a:gd name="connsiteY4" fmla="*/ 134454 h 951410"/>
              <a:gd name="connsiteX5" fmla="*/ 429491 w 1963963"/>
              <a:gd name="connsiteY5" fmla="*/ 106745 h 951410"/>
              <a:gd name="connsiteX6" fmla="*/ 471055 w 1963963"/>
              <a:gd name="connsiteY6" fmla="*/ 273000 h 951410"/>
              <a:gd name="connsiteX7" fmla="*/ 651164 w 1963963"/>
              <a:gd name="connsiteY7" fmla="*/ 314563 h 951410"/>
              <a:gd name="connsiteX8" fmla="*/ 762000 w 1963963"/>
              <a:gd name="connsiteY8" fmla="*/ 383836 h 951410"/>
              <a:gd name="connsiteX9" fmla="*/ 831273 w 1963963"/>
              <a:gd name="connsiteY9" fmla="*/ 273000 h 951410"/>
              <a:gd name="connsiteX10" fmla="*/ 1066800 w 1963963"/>
              <a:gd name="connsiteY10" fmla="*/ 286854 h 951410"/>
              <a:gd name="connsiteX11" fmla="*/ 1122219 w 1963963"/>
              <a:gd name="connsiteY11" fmla="*/ 176018 h 951410"/>
              <a:gd name="connsiteX12" fmla="*/ 1246909 w 1963963"/>
              <a:gd name="connsiteY12" fmla="*/ 231436 h 951410"/>
              <a:gd name="connsiteX13" fmla="*/ 1482437 w 1963963"/>
              <a:gd name="connsiteY13" fmla="*/ 259145 h 951410"/>
              <a:gd name="connsiteX14" fmla="*/ 1648691 w 1963963"/>
              <a:gd name="connsiteY14" fmla="*/ 300709 h 951410"/>
              <a:gd name="connsiteX15" fmla="*/ 1690255 w 1963963"/>
              <a:gd name="connsiteY15" fmla="*/ 79036 h 951410"/>
              <a:gd name="connsiteX16" fmla="*/ 1856509 w 1963963"/>
              <a:gd name="connsiteY16" fmla="*/ 51327 h 951410"/>
              <a:gd name="connsiteX17" fmla="*/ 1898073 w 1963963"/>
              <a:gd name="connsiteY17" fmla="*/ 744054 h 951410"/>
              <a:gd name="connsiteX18" fmla="*/ 928255 w 1963963"/>
              <a:gd name="connsiteY18" fmla="*/ 757909 h 951410"/>
              <a:gd name="connsiteX19" fmla="*/ 775855 w 1963963"/>
              <a:gd name="connsiteY19" fmla="*/ 938018 h 951410"/>
              <a:gd name="connsiteX20" fmla="*/ 665019 w 1963963"/>
              <a:gd name="connsiteY20" fmla="*/ 910309 h 951410"/>
              <a:gd name="connsiteX21" fmla="*/ 623455 w 1963963"/>
              <a:gd name="connsiteY21" fmla="*/ 688636 h 951410"/>
              <a:gd name="connsiteX22" fmla="*/ 290946 w 1963963"/>
              <a:gd name="connsiteY22" fmla="*/ 688636 h 951410"/>
              <a:gd name="connsiteX23" fmla="*/ 249382 w 1963963"/>
              <a:gd name="connsiteY23" fmla="*/ 688636 h 951410"/>
              <a:gd name="connsiteX24" fmla="*/ 193964 w 1963963"/>
              <a:gd name="connsiteY24" fmla="*/ 841036 h 951410"/>
              <a:gd name="connsiteX25" fmla="*/ 83128 w 1963963"/>
              <a:gd name="connsiteY25" fmla="*/ 841036 h 951410"/>
              <a:gd name="connsiteX26" fmla="*/ 13855 w 1963963"/>
              <a:gd name="connsiteY26" fmla="*/ 397691 h 951410"/>
              <a:gd name="connsiteX27" fmla="*/ 41564 w 1963963"/>
              <a:gd name="connsiteY27" fmla="*/ 356127 h 95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963963" h="951410">
                <a:moveTo>
                  <a:pt x="0" y="453109"/>
                </a:moveTo>
                <a:cubicBezTo>
                  <a:pt x="6927" y="367672"/>
                  <a:pt x="13855" y="282236"/>
                  <a:pt x="41564" y="259145"/>
                </a:cubicBezTo>
                <a:cubicBezTo>
                  <a:pt x="69273" y="236054"/>
                  <a:pt x="115455" y="312254"/>
                  <a:pt x="166255" y="314563"/>
                </a:cubicBezTo>
                <a:cubicBezTo>
                  <a:pt x="217055" y="316872"/>
                  <a:pt x="311728" y="303018"/>
                  <a:pt x="346364" y="273000"/>
                </a:cubicBezTo>
                <a:cubicBezTo>
                  <a:pt x="381000" y="242982"/>
                  <a:pt x="360219" y="162163"/>
                  <a:pt x="374073" y="134454"/>
                </a:cubicBezTo>
                <a:cubicBezTo>
                  <a:pt x="387927" y="106745"/>
                  <a:pt x="413327" y="83654"/>
                  <a:pt x="429491" y="106745"/>
                </a:cubicBezTo>
                <a:cubicBezTo>
                  <a:pt x="445655" y="129836"/>
                  <a:pt x="434110" y="238364"/>
                  <a:pt x="471055" y="273000"/>
                </a:cubicBezTo>
                <a:cubicBezTo>
                  <a:pt x="508001" y="307636"/>
                  <a:pt x="602673" y="296090"/>
                  <a:pt x="651164" y="314563"/>
                </a:cubicBezTo>
                <a:cubicBezTo>
                  <a:pt x="699655" y="333036"/>
                  <a:pt x="731982" y="390763"/>
                  <a:pt x="762000" y="383836"/>
                </a:cubicBezTo>
                <a:cubicBezTo>
                  <a:pt x="792018" y="376909"/>
                  <a:pt x="780473" y="289164"/>
                  <a:pt x="831273" y="273000"/>
                </a:cubicBezTo>
                <a:cubicBezTo>
                  <a:pt x="882073" y="256836"/>
                  <a:pt x="1018309" y="303018"/>
                  <a:pt x="1066800" y="286854"/>
                </a:cubicBezTo>
                <a:cubicBezTo>
                  <a:pt x="1115291" y="270690"/>
                  <a:pt x="1092201" y="185254"/>
                  <a:pt x="1122219" y="176018"/>
                </a:cubicBezTo>
                <a:cubicBezTo>
                  <a:pt x="1152237" y="166782"/>
                  <a:pt x="1186873" y="217581"/>
                  <a:pt x="1246909" y="231436"/>
                </a:cubicBezTo>
                <a:cubicBezTo>
                  <a:pt x="1306945" y="245291"/>
                  <a:pt x="1415473" y="247600"/>
                  <a:pt x="1482437" y="259145"/>
                </a:cubicBezTo>
                <a:cubicBezTo>
                  <a:pt x="1549401" y="270690"/>
                  <a:pt x="1614055" y="330727"/>
                  <a:pt x="1648691" y="300709"/>
                </a:cubicBezTo>
                <a:cubicBezTo>
                  <a:pt x="1683327" y="270691"/>
                  <a:pt x="1655619" y="120600"/>
                  <a:pt x="1690255" y="79036"/>
                </a:cubicBezTo>
                <a:cubicBezTo>
                  <a:pt x="1724891" y="37472"/>
                  <a:pt x="1821873" y="-59509"/>
                  <a:pt x="1856509" y="51327"/>
                </a:cubicBezTo>
                <a:cubicBezTo>
                  <a:pt x="1891145" y="162163"/>
                  <a:pt x="2052782" y="626290"/>
                  <a:pt x="1898073" y="744054"/>
                </a:cubicBezTo>
                <a:cubicBezTo>
                  <a:pt x="1743364" y="861818"/>
                  <a:pt x="1115291" y="725582"/>
                  <a:pt x="928255" y="757909"/>
                </a:cubicBezTo>
                <a:cubicBezTo>
                  <a:pt x="741219" y="790236"/>
                  <a:pt x="819728" y="912618"/>
                  <a:pt x="775855" y="938018"/>
                </a:cubicBezTo>
                <a:cubicBezTo>
                  <a:pt x="731982" y="963418"/>
                  <a:pt x="690419" y="951873"/>
                  <a:pt x="665019" y="910309"/>
                </a:cubicBezTo>
                <a:cubicBezTo>
                  <a:pt x="639619" y="868745"/>
                  <a:pt x="685800" y="725581"/>
                  <a:pt x="623455" y="688636"/>
                </a:cubicBezTo>
                <a:cubicBezTo>
                  <a:pt x="561110" y="651691"/>
                  <a:pt x="290946" y="688636"/>
                  <a:pt x="290946" y="688636"/>
                </a:cubicBezTo>
                <a:cubicBezTo>
                  <a:pt x="228601" y="688636"/>
                  <a:pt x="265546" y="663236"/>
                  <a:pt x="249382" y="688636"/>
                </a:cubicBezTo>
                <a:cubicBezTo>
                  <a:pt x="233218" y="714036"/>
                  <a:pt x="221673" y="815636"/>
                  <a:pt x="193964" y="841036"/>
                </a:cubicBezTo>
                <a:cubicBezTo>
                  <a:pt x="166255" y="866436"/>
                  <a:pt x="113146" y="914927"/>
                  <a:pt x="83128" y="841036"/>
                </a:cubicBezTo>
                <a:cubicBezTo>
                  <a:pt x="53110" y="767145"/>
                  <a:pt x="20782" y="478509"/>
                  <a:pt x="13855" y="397691"/>
                </a:cubicBezTo>
                <a:cubicBezTo>
                  <a:pt x="6928" y="316873"/>
                  <a:pt x="24246" y="336500"/>
                  <a:pt x="41564" y="3561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73236" y="3947798"/>
            <a:ext cx="4461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 smtClean="0">
                <a:solidFill>
                  <a:srgbClr val="00B050"/>
                </a:solidFill>
              </a:rPr>
              <a:t>On the blank paper,</a:t>
            </a:r>
          </a:p>
          <a:p>
            <a:r>
              <a:rPr lang="en-GB" sz="3600" b="1" i="1" dirty="0">
                <a:solidFill>
                  <a:srgbClr val="00B050"/>
                </a:solidFill>
              </a:rPr>
              <a:t>t</a:t>
            </a:r>
            <a:r>
              <a:rPr lang="en-GB" sz="3600" b="1" i="1" dirty="0" smtClean="0">
                <a:solidFill>
                  <a:srgbClr val="00B050"/>
                </a:solidFill>
              </a:rPr>
              <a:t>ry some yourselves with words from the Year 3/4 Spelling List.</a:t>
            </a:r>
            <a:endParaRPr lang="en-GB" sz="3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68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g elephants can al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11" y="1142133"/>
            <a:ext cx="365759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err="1" smtClean="0">
                <a:solidFill>
                  <a:srgbClr val="FF0000"/>
                </a:solidFill>
              </a:rPr>
              <a:t>Pnemonics</a:t>
            </a:r>
            <a:endParaRPr lang="en-GB" sz="4000" b="1" u="sng" dirty="0">
              <a:solidFill>
                <a:srgbClr val="FF0000"/>
              </a:solidFill>
            </a:endParaRPr>
          </a:p>
        </p:txBody>
      </p:sp>
      <p:sp>
        <p:nvSpPr>
          <p:cNvPr id="4" name="AutoShape 4" descr="Image result for Snakes and Insects D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Image result for Snakes and Insects Dan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Image result for Snakes and Insects D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2133"/>
            <a:ext cx="388888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oh you lucky du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57624"/>
            <a:ext cx="600075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9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603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Spelling Activities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Activities</dc:title>
  <dc:creator>JamesBrown9385</dc:creator>
  <cp:lastModifiedBy>TSS</cp:lastModifiedBy>
  <cp:revision>49</cp:revision>
  <cp:lastPrinted>2018-01-15T15:20:39Z</cp:lastPrinted>
  <dcterms:created xsi:type="dcterms:W3CDTF">2018-01-14T17:03:07Z</dcterms:created>
  <dcterms:modified xsi:type="dcterms:W3CDTF">2018-10-09T06:43:57Z</dcterms:modified>
</cp:coreProperties>
</file>