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258" r:id="rId2"/>
    <p:sldId id="287" r:id="rId3"/>
    <p:sldId id="264"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8" r:id="rId23"/>
    <p:sldId id="286" r:id="rId24"/>
    <p:sldId id="267" r:id="rId25"/>
  </p:sldIdLst>
  <p:sldSz cx="9144000" cy="6858000" type="screen4x3"/>
  <p:notesSz cx="6858000" cy="9144000"/>
  <p:embeddedFontLst>
    <p:embeddedFont>
      <p:font typeface="Calibri" panose="020F0502020204030204" pitchFamily="34" charset="0"/>
      <p:regular r:id="rId28"/>
      <p:bold r:id="rId29"/>
      <p:italic r:id="rId30"/>
      <p:boldItalic r:id="rId31"/>
    </p:embeddedFont>
    <p:embeddedFont>
      <p:font typeface="Tuffy-TTF" panose="020B0603060100000000" charset="0"/>
      <p:regular r:id="rId32"/>
      <p:bold r:id="rId33"/>
      <p:italic r:id="rId34"/>
      <p:boldItalic r:id="rId35"/>
    </p:embeddedFont>
    <p:embeddedFont>
      <p:font typeface="Twinkl" pitchFamily="2" charset="0"/>
      <p:regular r:id="rId36"/>
      <p:bold r:id="rId37"/>
    </p:embeddedFont>
    <p:embeddedFont>
      <p:font typeface="Twinkl SemiBold" pitchFamily="2" charset="0"/>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489E"/>
    <a:srgbClr val="DE2910"/>
    <a:srgbClr val="7D1709"/>
    <a:srgbClr val="F92222"/>
    <a:srgbClr val="19234F"/>
    <a:srgbClr val="009541"/>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86" d="100"/>
          <a:sy n="86" d="100"/>
        </p:scale>
        <p:origin x="1339" y="5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05/12/2020</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dirty="0"/>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05/12/2020</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80marce/16168952720" TargetMode="External"/><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themeparktourist/23834650856/" TargetMode="External"/><Relationship Id="rId7" Type="http://schemas.openxmlformats.org/officeDocument/2006/relationships/image" Target="../media/image7.png"/><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6.png"/><Relationship Id="rId4" Type="http://schemas.openxmlformats.org/officeDocument/2006/relationships/hyperlink" Target="https://creativecommons.org/licenses/by/2.0/uk/"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eltb/15326965864/" TargetMode="External"/><Relationship Id="rId2" Type="http://schemas.openxmlformats.org/officeDocument/2006/relationships/image" Target="../media/image27.jp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tenerife/83119851/" TargetMode="External"/><Relationship Id="rId2" Type="http://schemas.openxmlformats.org/officeDocument/2006/relationships/image" Target="../media/image28.jp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flickr.com/photos/mckaysavage/2077712791/" TargetMode="External"/><Relationship Id="rId7" Type="http://schemas.openxmlformats.org/officeDocument/2006/relationships/slide" Target="slide2.xml"/><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creativecommons.org/licenses/by/2.0/uk/"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suzumenonamida/16309695510/" TargetMode="External"/><Relationship Id="rId7"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33.png"/><Relationship Id="rId4" Type="http://schemas.openxmlformats.org/officeDocument/2006/relationships/hyperlink" Target="https://creativecommons.org/licenses/by/2.0/uk/"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jpg"/><Relationship Id="rId7" Type="http://schemas.openxmlformats.org/officeDocument/2006/relationships/slide" Target="slide2.xml"/><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hyperlink" Target="https://creativecommons.org/licenses/by/2.0/uk/" TargetMode="External"/><Relationship Id="rId4" Type="http://schemas.openxmlformats.org/officeDocument/2006/relationships/hyperlink" Target="https://www.flickr.com/photos/rumpleteaser/4137712229/"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eltb/8327254085/" TargetMode="External"/><Relationship Id="rId7" Type="http://schemas.openxmlformats.org/officeDocument/2006/relationships/image" Target="../media/image7.png"/><Relationship Id="rId2" Type="http://schemas.openxmlformats.org/officeDocument/2006/relationships/image" Target="../media/image37.jp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30.png"/><Relationship Id="rId4" Type="http://schemas.openxmlformats.org/officeDocument/2006/relationships/hyperlink" Target="https://creativecommons.org/licenses/by/2.0/u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eltb/15380039784/" TargetMode="External"/><Relationship Id="rId7" Type="http://schemas.openxmlformats.org/officeDocument/2006/relationships/image" Target="../media/image7.png"/><Relationship Id="rId2" Type="http://schemas.openxmlformats.org/officeDocument/2006/relationships/image" Target="../media/image38.jp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39.png"/><Relationship Id="rId4" Type="http://schemas.openxmlformats.org/officeDocument/2006/relationships/hyperlink" Target="https://creativecommons.org/licenses/by/2.0/uk/"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0.xml"/><Relationship Id="rId3" Type="http://schemas.openxmlformats.org/officeDocument/2006/relationships/slide" Target="slide3.xml"/><Relationship Id="rId7" Type="http://schemas.openxmlformats.org/officeDocument/2006/relationships/slide" Target="slide9.xml"/><Relationship Id="rId12" Type="http://schemas.openxmlformats.org/officeDocument/2006/relationships/slide" Target="slide18.xml"/><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slide" Target="slide7.xml"/><Relationship Id="rId11" Type="http://schemas.openxmlformats.org/officeDocument/2006/relationships/slide" Target="slide16.xml"/><Relationship Id="rId5" Type="http://schemas.openxmlformats.org/officeDocument/2006/relationships/slide" Target="slide6.xml"/><Relationship Id="rId10" Type="http://schemas.openxmlformats.org/officeDocument/2006/relationships/slide" Target="slide15.xml"/><Relationship Id="rId4" Type="http://schemas.openxmlformats.org/officeDocument/2006/relationships/slide" Target="slide5.xml"/><Relationship Id="rId9" Type="http://schemas.openxmlformats.org/officeDocument/2006/relationships/slide" Target="slide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faceme/5171755437" TargetMode="External"/><Relationship Id="rId2" Type="http://schemas.openxmlformats.org/officeDocument/2006/relationships/image" Target="../media/image40.jp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wwarby/11532847096/" TargetMode="External"/><Relationship Id="rId2"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boblinsdell/9440184111/" TargetMode="External"/><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chrisfithall/35746592385/" TargetMode="External"/><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hyperlink" Target="https://creativecommons.org/licenses/by/2.0/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mollenborg/5283443191/" TargetMode="External"/><Relationship Id="rId7"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14.png"/><Relationship Id="rId4" Type="http://schemas.openxmlformats.org/officeDocument/2006/relationships/hyperlink" Target="https://creativecommons.org/licenses/by/2.0/uk/"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flickr.com/photos/eusebius/3324799243" TargetMode="External"/><Relationship Id="rId7"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creativecommons.org/licenses/by/2.0/uk/"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flickr.com/photos/dalbera/4175210166" TargetMode="External"/><Relationship Id="rId7" Type="http://schemas.openxmlformats.org/officeDocument/2006/relationships/slide" Target="slide2.xml"/><Relationship Id="rId2" Type="http://schemas.openxmlformats.org/officeDocument/2006/relationships/image" Target="../media/image18.jp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creativecommons.org/licenses/by/2.0/uk/" TargetMode="Externa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337" r="13337"/>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Germany</a:t>
            </a:r>
          </a:p>
        </p:txBody>
      </p:sp>
      <p:sp>
        <p:nvSpPr>
          <p:cNvPr id="18" name="TextBox 17"/>
          <p:cNvSpPr txBox="1"/>
          <p:nvPr/>
        </p:nvSpPr>
        <p:spPr>
          <a:xfrm>
            <a:off x="483647" y="1148435"/>
            <a:ext cx="4707478" cy="2800767"/>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On Christmas Day, many families enjoy a banquet of roast goose, breads and marzipan.</a:t>
            </a:r>
          </a:p>
          <a:p>
            <a:pPr marL="174625" indent="-174625" algn="just">
              <a:spcAft>
                <a:spcPts val="1200"/>
              </a:spcAft>
              <a:buFont typeface="Arial" panose="020B0604020202020204" pitchFamily="34" charset="0"/>
              <a:buChar char="•"/>
            </a:pPr>
            <a:r>
              <a:rPr lang="en-GB" dirty="0"/>
              <a:t>There are lots of huge Christmas fairs in Germany which are very beautiful.</a:t>
            </a:r>
          </a:p>
          <a:p>
            <a:pPr marL="174625" indent="-174625" algn="just">
              <a:spcAft>
                <a:spcPts val="1200"/>
              </a:spcAft>
              <a:buFont typeface="Arial" panose="020B0604020202020204" pitchFamily="34" charset="0"/>
              <a:buChar char="•"/>
            </a:pPr>
            <a:r>
              <a:rPr lang="en-GB" dirty="0"/>
              <a:t>After the presentation of the tree, there is a huge feast of dishes like suckling pig, white sausage, macaroni salad and many more.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1119" y="3960332"/>
            <a:ext cx="2529132" cy="1271451"/>
          </a:xfrm>
          <a:prstGeom prst="rect">
            <a:avLst/>
          </a:prstGeom>
        </p:spPr>
      </p:pic>
      <p:pic>
        <p:nvPicPr>
          <p:cNvPr id="10" name="Picture 2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54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059" t="770" r="54927" b="1078"/>
          <a:stretch/>
        </p:blipFill>
        <p:spPr>
          <a:xfrm>
            <a:off x="5340485" y="0"/>
            <a:ext cx="3356043" cy="6857999"/>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Italy</a:t>
            </a:r>
          </a:p>
        </p:txBody>
      </p:sp>
      <p:sp>
        <p:nvSpPr>
          <p:cNvPr id="18" name="TextBox 17"/>
          <p:cNvSpPr txBox="1"/>
          <p:nvPr/>
        </p:nvSpPr>
        <p:spPr>
          <a:xfrm>
            <a:off x="483647" y="1148435"/>
            <a:ext cx="4707478" cy="3785652"/>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The Christmas season is celebrated from early December until 6</a:t>
            </a:r>
            <a:r>
              <a:rPr lang="en-GB" baseline="30000" dirty="0"/>
              <a:t>th</a:t>
            </a:r>
            <a:r>
              <a:rPr lang="en-GB" dirty="0"/>
              <a:t> January.</a:t>
            </a:r>
          </a:p>
          <a:p>
            <a:pPr marL="174625" indent="-174625" algn="just">
              <a:spcAft>
                <a:spcPts val="1200"/>
              </a:spcAft>
              <a:buFont typeface="Arial" panose="020B0604020202020204" pitchFamily="34" charset="0"/>
              <a:buChar char="•"/>
            </a:pPr>
            <a:r>
              <a:rPr lang="en-GB" dirty="0"/>
              <a:t>During the Christmas period, in some areas of Italy, shepherds come into the towns and play bagpipes and sing carols.</a:t>
            </a:r>
          </a:p>
          <a:p>
            <a:pPr marL="174625" indent="-174625" algn="just">
              <a:spcAft>
                <a:spcPts val="1200"/>
              </a:spcAft>
              <a:buFont typeface="Arial" panose="020B0604020202020204" pitchFamily="34" charset="0"/>
              <a:buChar char="•"/>
            </a:pPr>
            <a:r>
              <a:rPr lang="en-GB" dirty="0"/>
              <a:t>Most churches, town squares and houses will have a model of the nativity scene called a ‘presepe’. This is seen as the most important decoration at Christmas time.</a:t>
            </a:r>
          </a:p>
          <a:p>
            <a:pPr marL="174625" indent="-174625" algn="just">
              <a:spcAft>
                <a:spcPts val="1200"/>
              </a:spcAft>
              <a:buFont typeface="Arial" panose="020B0604020202020204" pitchFamily="34" charset="0"/>
              <a:buChar char="•"/>
            </a:pPr>
            <a:r>
              <a:rPr lang="en-GB" dirty="0"/>
              <a:t>In Italy, the traditional Christmas cake eaten is called a 'panettone’. It is a sweet cake filled with candied fruit.  </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Presepe Piumazzo</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by Marcello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7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33688" r="33688"/>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Italy</a:t>
            </a:r>
          </a:p>
        </p:txBody>
      </p:sp>
      <p:sp>
        <p:nvSpPr>
          <p:cNvPr id="18" name="TextBox 17"/>
          <p:cNvSpPr txBox="1"/>
          <p:nvPr/>
        </p:nvSpPr>
        <p:spPr>
          <a:xfrm>
            <a:off x="483647" y="1148435"/>
            <a:ext cx="4707478" cy="4585871"/>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In Italy, most children receive gifts on the 6</a:t>
            </a:r>
            <a:r>
              <a:rPr lang="en-GB" baseline="30000" dirty="0"/>
              <a:t>th</a:t>
            </a:r>
            <a:r>
              <a:rPr lang="en-GB" dirty="0"/>
              <a:t> January. This day is called ‘Epiphany’. ‘La Befana’ traditionally brings presents.</a:t>
            </a:r>
          </a:p>
          <a:p>
            <a:pPr marL="174625" indent="-174625" algn="just">
              <a:spcAft>
                <a:spcPts val="1200"/>
              </a:spcAft>
              <a:buFont typeface="Arial" panose="020B0604020202020204" pitchFamily="34" charset="0"/>
              <a:buChar char="•"/>
            </a:pPr>
            <a:r>
              <a:rPr lang="en-GB" dirty="0"/>
              <a:t>Legend says ‘La Befana’ is an old, kind witch who flies on a broomstick. Long ago, the three wise men stopped to ask her for directions to the stable where the baby Jesus had been born. She didn’t know the way, but offered them shelter and food. They asked her to join them on their journey but she was too busy. Later that day she set off on her broomstick, with presents for the baby Jesus, to follow the wise men but could not find the baby. She is said to still be flying around, searching for the baby Jesus.</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Photo</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by ThemeParkTourist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0733" y="3044757"/>
            <a:ext cx="2849971" cy="2286000"/>
          </a:xfrm>
          <a:prstGeom prst="rect">
            <a:avLst/>
          </a:prstGeom>
        </p:spPr>
      </p:pic>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28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35" presetClass="path" presetSubtype="0" accel="50000" decel="50000" fill="hold" nodeType="withEffect">
                                  <p:stCondLst>
                                    <p:cond delay="500"/>
                                  </p:stCondLst>
                                  <p:childTnLst>
                                    <p:animMotion origin="layout" path="M 3.61111E-6 1.85185E-6 L -1.33993 -0.3581 " pathEditMode="relative" rAng="0" ptsTypes="AA">
                                      <p:cBhvr>
                                        <p:cTn id="9" dur="3000" fill="hold"/>
                                        <p:tgtEl>
                                          <p:spTgt spid="3"/>
                                        </p:tgtEl>
                                        <p:attrNameLst>
                                          <p:attrName>ppt_x</p:attrName>
                                          <p:attrName>ppt_y</p:attrName>
                                        </p:attrNameLst>
                                      </p:cBhvr>
                                      <p:rCtr x="-66997" y="-17917"/>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60224" t="2213" r="8590" b="13031"/>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Spain</a:t>
            </a:r>
          </a:p>
        </p:txBody>
      </p:sp>
      <p:sp>
        <p:nvSpPr>
          <p:cNvPr id="18" name="TextBox 17"/>
          <p:cNvSpPr txBox="1"/>
          <p:nvPr/>
        </p:nvSpPr>
        <p:spPr>
          <a:xfrm>
            <a:off x="483647" y="1148435"/>
            <a:ext cx="4707478" cy="4462760"/>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In Spain, the main Christmas meal is usually eaten on Christmas Eve. </a:t>
            </a:r>
          </a:p>
          <a:p>
            <a:pPr marL="174625" indent="-174625" algn="just">
              <a:spcAft>
                <a:spcPts val="1200"/>
              </a:spcAft>
              <a:buFont typeface="Arial" panose="020B0604020202020204" pitchFamily="34" charset="0"/>
              <a:buChar char="•"/>
            </a:pPr>
            <a:r>
              <a:rPr lang="en-GB" dirty="0"/>
              <a:t>After everyone has eaten, at midnight on Christmas Eve, lots of people in Spain attend a midnight mass. This mass is called ‘The Mass of the Rooster’. It is called this because legend states that a rooster crowed the night that Jesus was born. </a:t>
            </a:r>
          </a:p>
          <a:p>
            <a:pPr marL="174625" indent="-174625" algn="just">
              <a:spcAft>
                <a:spcPts val="1200"/>
              </a:spcAft>
              <a:buFont typeface="Arial" panose="020B0604020202020204" pitchFamily="34" charset="0"/>
              <a:buChar char="•"/>
            </a:pPr>
            <a:r>
              <a:rPr lang="en-GB" dirty="0"/>
              <a:t>'The Day of Innocent Saints' is on 28th December. On this day, many people remember the innocent babies who were killed by King Herod as he searched for baby Jesus. Some people try to trick each other with pranks, similar to how others celebrate April Fools' Day.</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Photo</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by Catedrales e Iglesias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05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0426" r="30426"/>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Spain</a:t>
            </a:r>
          </a:p>
        </p:txBody>
      </p:sp>
      <p:sp>
        <p:nvSpPr>
          <p:cNvPr id="18" name="TextBox 17"/>
          <p:cNvSpPr txBox="1"/>
          <p:nvPr/>
        </p:nvSpPr>
        <p:spPr>
          <a:xfrm>
            <a:off x="483647" y="1148435"/>
            <a:ext cx="4707478" cy="5170646"/>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On 6th January, Epiphany is celebrated in Spain. In Spain, this is called ‘The Festival of the Three Magic Kings’. This day celebrates the wise men bringing gifts to baby Jesus. </a:t>
            </a:r>
          </a:p>
          <a:p>
            <a:pPr marL="174625" indent="-174625" algn="just">
              <a:spcAft>
                <a:spcPts val="1200"/>
              </a:spcAft>
              <a:buFont typeface="Arial" panose="020B0604020202020204" pitchFamily="34" charset="0"/>
              <a:buChar char="•"/>
            </a:pPr>
            <a:r>
              <a:rPr lang="en-GB" dirty="0"/>
              <a:t>Usually, children in Spain receive a few gifts on Christmas Day but most on the 6th of January for Epiphany. Tradition says that the three kings travel around, continuing the tradition of giving gift, just like they did for baby Jesus. </a:t>
            </a:r>
          </a:p>
          <a:p>
            <a:pPr marL="174625" indent="-174625" algn="just">
              <a:spcAft>
                <a:spcPts val="1200"/>
              </a:spcAft>
              <a:buFont typeface="Arial" panose="020B0604020202020204" pitchFamily="34" charset="0"/>
              <a:buChar char="•"/>
            </a:pPr>
            <a:r>
              <a:rPr lang="en-GB" dirty="0"/>
              <a:t>On the night of the 5th of January, children leave their shoes out before they go to bed to be filled with gifts. </a:t>
            </a:r>
          </a:p>
          <a:p>
            <a:pPr marL="174625" indent="-174625" algn="just">
              <a:spcAft>
                <a:spcPts val="1200"/>
              </a:spcAft>
              <a:buFont typeface="Arial" panose="020B0604020202020204" pitchFamily="34" charset="0"/>
              <a:buChar char="•"/>
            </a:pPr>
            <a:r>
              <a:rPr lang="en-GB" dirty="0"/>
              <a:t>In large towns and cities, there are big Epiphany parades with floats, celebrating the three kings. </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Arrival of the King</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44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928" t="11351" r="61055" b="1411"/>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India</a:t>
            </a:r>
          </a:p>
        </p:txBody>
      </p:sp>
      <p:sp>
        <p:nvSpPr>
          <p:cNvPr id="18" name="TextBox 17"/>
          <p:cNvSpPr txBox="1"/>
          <p:nvPr/>
        </p:nvSpPr>
        <p:spPr>
          <a:xfrm>
            <a:off x="483647" y="1148435"/>
            <a:ext cx="4707478" cy="3508653"/>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Many Christians in India choose to decorate mango and banana trees at Christmas time.</a:t>
            </a:r>
          </a:p>
          <a:p>
            <a:pPr marL="174625" indent="-174625" algn="just">
              <a:spcAft>
                <a:spcPts val="1200"/>
              </a:spcAft>
              <a:buFont typeface="Arial" panose="020B0604020202020204" pitchFamily="34" charset="0"/>
              <a:buChar char="•"/>
            </a:pPr>
            <a:r>
              <a:rPr lang="en-GB" dirty="0"/>
              <a:t>Decorations are colourful and bright.</a:t>
            </a:r>
          </a:p>
          <a:p>
            <a:pPr marL="174625" indent="-174625" algn="just">
              <a:spcAft>
                <a:spcPts val="1200"/>
              </a:spcAft>
              <a:buFont typeface="Arial" panose="020B0604020202020204" pitchFamily="34" charset="0"/>
              <a:buChar char="•"/>
            </a:pPr>
            <a:r>
              <a:rPr lang="en-GB" dirty="0"/>
              <a:t>In some parts of India, small clay oil-burning lamps are used as Christmas decorations. They are placed on the edges of roofs and on the tops of walls.</a:t>
            </a:r>
          </a:p>
          <a:p>
            <a:pPr marL="174625" indent="-174625" algn="just">
              <a:spcAft>
                <a:spcPts val="1200"/>
              </a:spcAft>
              <a:buFont typeface="Arial" panose="020B0604020202020204" pitchFamily="34" charset="0"/>
              <a:buChar char="•"/>
            </a:pPr>
            <a:r>
              <a:rPr lang="en-GB" dirty="0"/>
              <a:t>Churches are decorated with poinsettias (red Christmas flowers) and candles for the Christmas Evening service.</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India – Kerala</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by</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McKay Savage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7386" y="4369856"/>
            <a:ext cx="2235197" cy="191321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674" y="4391219"/>
            <a:ext cx="1994170" cy="1390715"/>
          </a:xfrm>
          <a:prstGeom prst="rect">
            <a:avLst/>
          </a:prstGeom>
        </p:spPr>
      </p:pic>
      <p:pic>
        <p:nvPicPr>
          <p:cNvPr id="12" name="Picture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2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100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9179" r="33438"/>
          <a:stretch/>
        </p:blipFill>
        <p:spPr>
          <a:xfrm>
            <a:off x="5340485" y="1"/>
            <a:ext cx="3347672" cy="6857999"/>
          </a:xfrm>
          <a:prstGeom prst="rect">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Japan</a:t>
            </a:r>
          </a:p>
        </p:txBody>
      </p:sp>
      <p:sp>
        <p:nvSpPr>
          <p:cNvPr id="18" name="TextBox 17"/>
          <p:cNvSpPr txBox="1"/>
          <p:nvPr/>
        </p:nvSpPr>
        <p:spPr>
          <a:xfrm>
            <a:off x="483647" y="1386096"/>
            <a:ext cx="4707478" cy="2246769"/>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Lots of people in Japan celebrate Christmas, although only 1% of the population is Christian.</a:t>
            </a:r>
          </a:p>
          <a:p>
            <a:pPr marL="174625" indent="-174625" algn="just">
              <a:spcAft>
                <a:spcPts val="1200"/>
              </a:spcAft>
              <a:buFont typeface="Arial" panose="020B0604020202020204" pitchFamily="34" charset="0"/>
              <a:buChar char="•"/>
            </a:pPr>
            <a:r>
              <a:rPr lang="en-GB" dirty="0"/>
              <a:t>Lots of homes are decorated with Christmas trees and mistletoe. </a:t>
            </a:r>
          </a:p>
          <a:p>
            <a:pPr marL="174625" indent="-174625" algn="just">
              <a:spcAft>
                <a:spcPts val="1200"/>
              </a:spcAft>
              <a:buFont typeface="Arial" panose="020B0604020202020204" pitchFamily="34" charset="0"/>
              <a:buChar char="•"/>
            </a:pPr>
            <a:r>
              <a:rPr lang="en-GB" dirty="0"/>
              <a:t>Lots of people in Japan enjoy exchanging gifts at Christmas.</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Tokyo Tower and Roppongi Christmas illumination</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by</a:t>
            </a:r>
            <a:r>
              <a:rPr lang="en-GB" altLang="en-US" sz="500" b="1" dirty="0">
                <a:latin typeface="Tuffy-TTF" panose="020B0603060100000000" pitchFamily="34" charset="0"/>
                <a:ea typeface="Tuffy" panose="020B0603060100000000" pitchFamily="34" charset="0"/>
                <a:cs typeface="Arial" panose="020B0604020202020204" pitchFamily="34" charset="0"/>
              </a:rPr>
              <a:t> Manish Prabhune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8535" y="5038835"/>
            <a:ext cx="1777702" cy="1244231"/>
          </a:xfrm>
          <a:prstGeom prst="rect">
            <a:avLst/>
          </a:prstGeom>
        </p:spPr>
      </p:pic>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59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0730" y="2053502"/>
            <a:ext cx="1509520" cy="137549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397" r="17397"/>
          <a:stretch/>
        </p:blipFill>
        <p:spPr>
          <a:xfrm>
            <a:off x="5340485" y="0"/>
            <a:ext cx="3347672" cy="6857999"/>
          </a:xfrm>
          <a:prstGeom prst="rect">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Japan</a:t>
            </a:r>
          </a:p>
        </p:txBody>
      </p:sp>
      <p:sp>
        <p:nvSpPr>
          <p:cNvPr id="18" name="TextBox 17"/>
          <p:cNvSpPr txBox="1"/>
          <p:nvPr/>
        </p:nvSpPr>
        <p:spPr>
          <a:xfrm>
            <a:off x="483647" y="1148435"/>
            <a:ext cx="4707478" cy="1107996"/>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On Christmas Day, many people in Japan eat fried chicken for dinner! Local fast food restaurants can be fully booked months in advance.</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Colonel Sanders Santa</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15" name="TextBox 14"/>
          <p:cNvSpPr txBox="1"/>
          <p:nvPr/>
        </p:nvSpPr>
        <p:spPr>
          <a:xfrm>
            <a:off x="2291976" y="3538496"/>
            <a:ext cx="2872112" cy="2492990"/>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A Buddhist monk named Hotei-osho acts like Santa Claus. He brings presents to each house for children. Some think he has eyes in the back of his head so that children behave when he is nearby. </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11" y="3301998"/>
            <a:ext cx="2274790" cy="3208867"/>
          </a:xfrm>
          <a:prstGeom prst="rect">
            <a:avLst/>
          </a:prstGeom>
        </p:spPr>
      </p:pic>
      <p:pic>
        <p:nvPicPr>
          <p:cNvPr id="17" name="Picture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4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500"/>
                                        <p:tgtEl>
                                          <p:spTgt spid="15">
                                            <p:txEl>
                                              <p:pRg st="0" end="0"/>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3869" t="1004" r="33963" b="1104"/>
          <a:stretch/>
        </p:blipFill>
        <p:spPr>
          <a:xfrm>
            <a:off x="5340485" y="0"/>
            <a:ext cx="3356043" cy="6857999"/>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Mexico</a:t>
            </a:r>
          </a:p>
        </p:txBody>
      </p:sp>
      <p:sp>
        <p:nvSpPr>
          <p:cNvPr id="18" name="TextBox 17"/>
          <p:cNvSpPr txBox="1"/>
          <p:nvPr/>
        </p:nvSpPr>
        <p:spPr>
          <a:xfrm>
            <a:off x="483647" y="1148435"/>
            <a:ext cx="4707478" cy="3200876"/>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Several weeks before Christmas, there are huge markets set up in towns and cities in Mexico which offer crafts, food and flowers for the Christmas season. Some people travel for days to get to these markets.</a:t>
            </a:r>
          </a:p>
          <a:p>
            <a:pPr marL="174625" indent="-174625" algn="just">
              <a:spcAft>
                <a:spcPts val="1200"/>
              </a:spcAft>
              <a:buFont typeface="Arial" panose="020B0604020202020204" pitchFamily="34" charset="0"/>
              <a:buChar char="•"/>
            </a:pPr>
            <a:r>
              <a:rPr lang="en-GB" dirty="0"/>
              <a:t>The poinsettia is a red flower native to Mexico that is used widely in Mexico as a Christmas decoration. It has been connected with Christmas since the 17th century. </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Parroquia San Pablo Apóstol,Cuauhtémoc,Ciudad de México</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7386" y="4369856"/>
            <a:ext cx="2235197" cy="1913210"/>
          </a:xfrm>
          <a:prstGeom prst="rect">
            <a:avLst/>
          </a:prstGeom>
        </p:spPr>
      </p:pic>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21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13897" t="737" r="14119" b="957"/>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Mexico</a:t>
            </a:r>
          </a:p>
        </p:txBody>
      </p:sp>
      <p:sp>
        <p:nvSpPr>
          <p:cNvPr id="18" name="TextBox 17"/>
          <p:cNvSpPr txBox="1"/>
          <p:nvPr/>
        </p:nvSpPr>
        <p:spPr>
          <a:xfrm>
            <a:off x="483647" y="1148435"/>
            <a:ext cx="4707478" cy="1938992"/>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The main Christmas celebration in Mexico is called Las Posadas. People re-enact Joseph and Mary’s search for somewhere to stay in Bethlehem. They go house to house getting refused until they finally reach a house where an altar and nativity scene have been set up. </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Templo Santa María Nenetzintla,Acajete,Estado de Puebla,México</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51" y="3304656"/>
            <a:ext cx="2094262" cy="2903936"/>
          </a:xfrm>
          <a:prstGeom prst="rect">
            <a:avLst/>
          </a:prstGeom>
        </p:spPr>
      </p:pic>
      <p:sp>
        <p:nvSpPr>
          <p:cNvPr id="12" name="TextBox 11"/>
          <p:cNvSpPr txBox="1"/>
          <p:nvPr/>
        </p:nvSpPr>
        <p:spPr>
          <a:xfrm>
            <a:off x="483647" y="3166435"/>
            <a:ext cx="2405550" cy="3046988"/>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Once they have reached the right house, a traditional prayer is spoken and the party begins. Food and drink are served and then children take it in turns to break open the piñata. </a:t>
            </a:r>
          </a:p>
        </p:txBody>
      </p:sp>
      <p:pic>
        <p:nvPicPr>
          <p:cNvPr id="15"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35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256" y="1479395"/>
            <a:ext cx="7831488" cy="4472950"/>
          </a:xfrm>
          <a:prstGeom prst="rect">
            <a:avLst/>
          </a:prstGeom>
        </p:spPr>
      </p:pic>
      <p:sp>
        <p:nvSpPr>
          <p:cNvPr id="4" name="TextBox 3"/>
          <p:cNvSpPr txBox="1"/>
          <p:nvPr/>
        </p:nvSpPr>
        <p:spPr>
          <a:xfrm>
            <a:off x="438508" y="572855"/>
            <a:ext cx="8266984" cy="707886"/>
          </a:xfrm>
          <a:prstGeom prst="rect">
            <a:avLst/>
          </a:prstGeom>
          <a:noFill/>
        </p:spPr>
        <p:txBody>
          <a:bodyPr wrap="square" rtlCol="0">
            <a:spAutoFit/>
          </a:bodyPr>
          <a:lstStyle/>
          <a:p>
            <a:pPr algn="ctr"/>
            <a:r>
              <a:rPr lang="en-GB" sz="4000" b="1" dirty="0"/>
              <a:t>Christmas Around the World</a:t>
            </a:r>
          </a:p>
        </p:txBody>
      </p:sp>
      <p:sp>
        <p:nvSpPr>
          <p:cNvPr id="5" name="Oval 4">
            <a:hlinkClick r:id="rId3" action="ppaction://hlinksldjump"/>
          </p:cNvPr>
          <p:cNvSpPr/>
          <p:nvPr/>
        </p:nvSpPr>
        <p:spPr>
          <a:xfrm>
            <a:off x="7340599" y="4969932"/>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hlinkClick r:id="rId4" action="ppaction://hlinksldjump"/>
          </p:cNvPr>
          <p:cNvSpPr/>
          <p:nvPr/>
        </p:nvSpPr>
        <p:spPr>
          <a:xfrm>
            <a:off x="6551093" y="3462287"/>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hlinkClick r:id="rId5" action="ppaction://hlinksldjump"/>
          </p:cNvPr>
          <p:cNvSpPr/>
          <p:nvPr/>
        </p:nvSpPr>
        <p:spPr>
          <a:xfrm>
            <a:off x="4558300" y="2913647"/>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hlinkClick r:id="rId6" action="ppaction://hlinksldjump"/>
          </p:cNvPr>
          <p:cNvSpPr/>
          <p:nvPr/>
        </p:nvSpPr>
        <p:spPr>
          <a:xfrm>
            <a:off x="4424480" y="3189569"/>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hlinkClick r:id="rId7" action="ppaction://hlinksldjump"/>
          </p:cNvPr>
          <p:cNvSpPr/>
          <p:nvPr/>
        </p:nvSpPr>
        <p:spPr>
          <a:xfrm>
            <a:off x="4572000" y="3064675"/>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hlinkClick r:id="rId8" action="ppaction://hlinksldjump"/>
          </p:cNvPr>
          <p:cNvSpPr/>
          <p:nvPr/>
        </p:nvSpPr>
        <p:spPr>
          <a:xfrm>
            <a:off x="4653235" y="3323383"/>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hlinkClick r:id="rId9" action="ppaction://hlinksldjump"/>
          </p:cNvPr>
          <p:cNvSpPr/>
          <p:nvPr/>
        </p:nvSpPr>
        <p:spPr>
          <a:xfrm>
            <a:off x="4309777" y="3381367"/>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hlinkClick r:id="rId10" action="ppaction://hlinksldjump"/>
          </p:cNvPr>
          <p:cNvSpPr/>
          <p:nvPr/>
        </p:nvSpPr>
        <p:spPr>
          <a:xfrm>
            <a:off x="6134116" y="3831876"/>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rId11" action="ppaction://hlinksldjump"/>
          </p:cNvPr>
          <p:cNvSpPr/>
          <p:nvPr/>
        </p:nvSpPr>
        <p:spPr>
          <a:xfrm>
            <a:off x="7412599" y="3387095"/>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hlinkClick r:id="rId12" action="ppaction://hlinksldjump"/>
          </p:cNvPr>
          <p:cNvSpPr/>
          <p:nvPr/>
        </p:nvSpPr>
        <p:spPr>
          <a:xfrm>
            <a:off x="2113540" y="3795876"/>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hlinkClick r:id="rId13" action="ppaction://hlinksldjump"/>
          </p:cNvPr>
          <p:cNvSpPr/>
          <p:nvPr/>
        </p:nvSpPr>
        <p:spPr>
          <a:xfrm>
            <a:off x="4486300" y="3022702"/>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7723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6962" t="738" r="30691" b="161"/>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714375" y="429419"/>
            <a:ext cx="4476750" cy="707886"/>
          </a:xfrm>
          <a:prstGeom prst="rect">
            <a:avLst/>
          </a:prstGeom>
          <a:noFill/>
        </p:spPr>
        <p:txBody>
          <a:bodyPr wrap="square" rtlCol="0">
            <a:spAutoFit/>
          </a:bodyPr>
          <a:lstStyle/>
          <a:p>
            <a:pPr algn="ctr"/>
            <a:r>
              <a:rPr lang="en-GB" sz="4000" b="1" dirty="0"/>
              <a:t>Netherlands</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Sinterklaas</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3804" y="1285883"/>
            <a:ext cx="4572000" cy="4801314"/>
          </a:xfrm>
          <a:prstGeom prst="rect">
            <a:avLst/>
          </a:prstGeom>
        </p:spPr>
        <p:txBody>
          <a:bodyPr>
            <a:spAutoFit/>
          </a:bodyPr>
          <a:lstStyle/>
          <a:p>
            <a:pPr marL="285750" indent="-285750">
              <a:buFont typeface="Arial" panose="020B0604020202020204" pitchFamily="34" charset="0"/>
              <a:buChar char="•"/>
            </a:pPr>
            <a:r>
              <a:rPr lang="en-GB" dirty="0"/>
              <a:t>In the Netherlands, Santa Claus is known as ‘Sinterklaas’.</a:t>
            </a:r>
          </a:p>
          <a:p>
            <a:endParaRPr lang="en-GB" dirty="0"/>
          </a:p>
          <a:p>
            <a:pPr marL="285750" indent="-285750">
              <a:buFont typeface="Arial" panose="020B0604020202020204" pitchFamily="34" charset="0"/>
              <a:buChar char="•"/>
            </a:pPr>
            <a:r>
              <a:rPr lang="en-GB" dirty="0"/>
              <a:t>Sinterklaas arrives three weeks before the 5th December on a steamboat </a:t>
            </a:r>
            <a:br>
              <a:rPr lang="en-GB" dirty="0"/>
            </a:br>
            <a:r>
              <a:rPr lang="en-GB" dirty="0"/>
              <a:t>from Spain, accompanied by 100 Zwarte Pieten.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Zwarte Pieten are full of mischief and hand out lots of sweet treats, </a:t>
            </a:r>
            <a:br>
              <a:rPr lang="en-GB" dirty="0"/>
            </a:br>
            <a:r>
              <a:rPr lang="en-GB" dirty="0"/>
              <a:t>called perpernoten.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Between his arrival and the 5</a:t>
            </a:r>
            <a:r>
              <a:rPr lang="en-GB" baseline="30000" dirty="0"/>
              <a:t>th</a:t>
            </a:r>
            <a:r>
              <a:rPr lang="en-GB" dirty="0"/>
              <a:t> December, many children fill their shoes </a:t>
            </a:r>
            <a:br>
              <a:rPr lang="en-GB" dirty="0"/>
            </a:br>
            <a:r>
              <a:rPr lang="en-GB" dirty="0"/>
              <a:t>with hay and sugar for Sinterklaas’s horse and awake to find them filled with little presents or nuts and candy.</a:t>
            </a:r>
          </a:p>
        </p:txBody>
      </p:sp>
    </p:spTree>
    <p:extLst>
      <p:ext uri="{BB962C8B-B14F-4D97-AF65-F5344CB8AC3E}">
        <p14:creationId xmlns:p14="http://schemas.microsoft.com/office/powerpoint/2010/main" val="27259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455" t="123" r="49989" b="276"/>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714375" y="429419"/>
            <a:ext cx="4476750" cy="707886"/>
          </a:xfrm>
          <a:prstGeom prst="rect">
            <a:avLst/>
          </a:prstGeom>
          <a:noFill/>
        </p:spPr>
        <p:txBody>
          <a:bodyPr wrap="square" rtlCol="0">
            <a:spAutoFit/>
          </a:bodyPr>
          <a:lstStyle/>
          <a:p>
            <a:pPr algn="ctr"/>
            <a:r>
              <a:rPr lang="en-GB" sz="4000" b="1" dirty="0"/>
              <a:t>Netherlands</a:t>
            </a:r>
          </a:p>
        </p:txBody>
      </p:sp>
      <p:sp>
        <p:nvSpPr>
          <p:cNvPr id="18" name="TextBox 17"/>
          <p:cNvSpPr txBox="1"/>
          <p:nvPr/>
        </p:nvSpPr>
        <p:spPr>
          <a:xfrm>
            <a:off x="483647" y="1106100"/>
            <a:ext cx="4613286" cy="5278368"/>
          </a:xfrm>
          <a:prstGeom prst="rect">
            <a:avLst/>
          </a:prstGeom>
          <a:noFill/>
        </p:spPr>
        <p:txBody>
          <a:bodyPr wrap="square" tIns="0" bIns="0" rtlCol="0">
            <a:spAutoFit/>
          </a:bodyPr>
          <a:lstStyle/>
          <a:p>
            <a:pPr marL="285750" indent="-285750">
              <a:buFont typeface="Arial" panose="020B0604020202020204" pitchFamily="34" charset="0"/>
              <a:buChar char="•"/>
            </a:pPr>
            <a:r>
              <a:rPr lang="en-GB" sz="1700" dirty="0"/>
              <a:t>On the 4th December, Sinterklaas appears in person in children's homes asking the children about their behaviour over the past year.</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On the evening of the 5th of December, the Zwarte Pieten ring the doorbell and leave big bags of presents before running off. Sometimes, Sinterklass will visit the houses too to talk to the children.</a:t>
            </a:r>
          </a:p>
          <a:p>
            <a:pPr marL="285750" indent="-285750">
              <a:buFont typeface="Arial" panose="020B0604020202020204" pitchFamily="34" charset="0"/>
              <a:buChar char="•"/>
            </a:pPr>
            <a:endParaRPr lang="en-GB" sz="1700" dirty="0"/>
          </a:p>
          <a:p>
            <a:pPr marL="285750" indent="-285750" algn="just">
              <a:spcAft>
                <a:spcPts val="1200"/>
              </a:spcAft>
              <a:buFont typeface="Arial" panose="020B0604020202020204" pitchFamily="34" charset="0"/>
              <a:buChar char="•"/>
            </a:pPr>
            <a:r>
              <a:rPr lang="en-GB" sz="1700" dirty="0"/>
              <a:t>People in the Netherlands also celebrate Christmas from 24</a:t>
            </a:r>
            <a:r>
              <a:rPr lang="en-GB" sz="1700" baseline="30000" dirty="0"/>
              <a:t>th</a:t>
            </a:r>
            <a:r>
              <a:rPr lang="en-GB" sz="1700" dirty="0"/>
              <a:t>-26</a:t>
            </a:r>
            <a:r>
              <a:rPr lang="en-GB" sz="1700" baseline="30000" dirty="0"/>
              <a:t>th</a:t>
            </a:r>
            <a:r>
              <a:rPr lang="en-GB" sz="1700" dirty="0"/>
              <a:t> December. </a:t>
            </a:r>
          </a:p>
          <a:p>
            <a:pPr marL="285750" indent="-285750" algn="just">
              <a:spcAft>
                <a:spcPts val="1200"/>
              </a:spcAft>
              <a:buFont typeface="Arial" panose="020B0604020202020204" pitchFamily="34" charset="0"/>
              <a:buChar char="•"/>
            </a:pPr>
            <a:r>
              <a:rPr lang="en-GB" sz="1700" dirty="0"/>
              <a:t>Sometimes, there is a 'Sunday School' service in church where the Christmas Story is read. </a:t>
            </a:r>
          </a:p>
          <a:p>
            <a:pPr marL="285750" indent="-285750" algn="just">
              <a:spcAft>
                <a:spcPts val="1200"/>
              </a:spcAft>
              <a:buFont typeface="Arial" panose="020B0604020202020204" pitchFamily="34" charset="0"/>
              <a:buChar char="•"/>
            </a:pPr>
            <a:r>
              <a:rPr lang="en-GB" sz="1700" dirty="0"/>
              <a:t>On Christmas Eve, Many children in the Netherlands believe Santa delivers more presents from Lapland!</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Photo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by</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William Warby</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2"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53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000" y="478895"/>
            <a:ext cx="4808485" cy="627205"/>
          </a:xfrm>
        </p:spPr>
        <p:txBody>
          <a:bodyPr/>
          <a:lstStyle/>
          <a:p>
            <a:r>
              <a:rPr lang="en-GB" dirty="0"/>
              <a:t>Vietnam</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100" r="53364"/>
          <a:stretch/>
        </p:blipFill>
        <p:spPr>
          <a:xfrm>
            <a:off x="5340485" y="0"/>
            <a:ext cx="3356043" cy="6861028"/>
          </a:xfrm>
          <a:prstGeom prst="rect">
            <a:avLst/>
          </a:prstGeom>
        </p:spPr>
      </p:pic>
      <p:grpSp>
        <p:nvGrpSpPr>
          <p:cNvPr id="5" name="Group 4"/>
          <p:cNvGrpSpPr/>
          <p:nvPr/>
        </p:nvGrpSpPr>
        <p:grpSpPr>
          <a:xfrm>
            <a:off x="6217767" y="250678"/>
            <a:ext cx="2926233" cy="422405"/>
            <a:chOff x="6217767" y="250678"/>
            <a:chExt cx="2926233" cy="422405"/>
          </a:xfrm>
        </p:grpSpPr>
        <p:sp>
          <p:nvSpPr>
            <p:cNvPr id="6" name="Flowchart: Delay 5"/>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7" name="Rectangle 6"/>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8" name="TextBox 7"/>
          <p:cNvSpPr txBox="1"/>
          <p:nvPr/>
        </p:nvSpPr>
        <p:spPr>
          <a:xfrm>
            <a:off x="483647" y="1106100"/>
            <a:ext cx="4613286" cy="5493812"/>
          </a:xfrm>
          <a:prstGeom prst="rect">
            <a:avLst/>
          </a:prstGeom>
          <a:noFill/>
        </p:spPr>
        <p:txBody>
          <a:bodyPr wrap="square" tIns="0" bIns="0" rtlCol="0">
            <a:spAutoFit/>
          </a:bodyPr>
          <a:lstStyle/>
          <a:p>
            <a:pPr marL="285750" indent="-285750">
              <a:buFont typeface="Arial" panose="020B0604020202020204" pitchFamily="34" charset="0"/>
              <a:buChar char="•"/>
            </a:pPr>
            <a:r>
              <a:rPr lang="en-GB" sz="1700" dirty="0"/>
              <a:t>In Vietnam, Christmas Eve is often more important than Christmas Day. </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In Ho Chi Minh City, many people like to go into the city on Christmas Eve to visit a Catholic Cathedral.</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Many people will celebrate Christmas by enjoying Christmas decorations and lights in big department stores and hotels across the city. They may also throw confetti and take pictures.</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All churches and some Christian homes will display a nativity scene.</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At Christmas, some Vietnamese people will share a special Christmas Eve meal called ‘reveillon’ followed by a chocolate log </a:t>
            </a:r>
            <a:br>
              <a:rPr lang="en-GB" sz="1700" dirty="0"/>
            </a:br>
            <a:r>
              <a:rPr lang="en-GB" sz="1700" dirty="0"/>
              <a:t>for desert.</a:t>
            </a:r>
          </a:p>
          <a:p>
            <a:endParaRPr lang="en-GB" sz="1700" dirty="0"/>
          </a:p>
        </p:txBody>
      </p:sp>
    </p:spTree>
    <p:extLst>
      <p:ext uri="{BB962C8B-B14F-4D97-AF65-F5344CB8AC3E}">
        <p14:creationId xmlns:p14="http://schemas.microsoft.com/office/powerpoint/2010/main" val="5791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6217767" y="250678"/>
            <a:ext cx="2926233" cy="422405"/>
            <a:chOff x="6217767" y="250678"/>
            <a:chExt cx="2926233" cy="422405"/>
          </a:xfrm>
        </p:grpSpPr>
        <p:sp>
          <p:nvSpPr>
            <p:cNvPr id="5" name="Flowchart: Delay 4"/>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6" name="Rectangle 5"/>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9" name="Rectangle: Rounded Corners 4"/>
          <p:cNvSpPr/>
          <p:nvPr/>
        </p:nvSpPr>
        <p:spPr>
          <a:xfrm>
            <a:off x="6388913" y="1400050"/>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Shèng dàn kuài lè</a:t>
            </a:r>
          </a:p>
        </p:txBody>
      </p:sp>
      <p:sp>
        <p:nvSpPr>
          <p:cNvPr id="10" name="Rectangle: Rounded Corners 5"/>
          <p:cNvSpPr/>
          <p:nvPr/>
        </p:nvSpPr>
        <p:spPr>
          <a:xfrm>
            <a:off x="6388912" y="1161925"/>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Mandarin</a:t>
            </a:r>
            <a:endParaRPr lang="en-GB" sz="1600" b="1" dirty="0">
              <a:solidFill>
                <a:schemeClr val="bg1"/>
              </a:solidFill>
            </a:endParaRPr>
          </a:p>
        </p:txBody>
      </p:sp>
      <p:pic>
        <p:nvPicPr>
          <p:cNvPr id="15" name="China Flag"/>
          <p:cNvPicPr>
            <a:picLocks noChangeAspect="1"/>
          </p:cNvPicPr>
          <p:nvPr/>
        </p:nvPicPr>
        <p:blipFill rotWithShape="1">
          <a:blip r:embed="rId4" cstate="print">
            <a:extLst>
              <a:ext uri="{28A0092B-C50C-407E-A947-70E740481C1C}">
                <a14:useLocalDpi xmlns:a14="http://schemas.microsoft.com/office/drawing/2010/main" val="0"/>
              </a:ext>
            </a:extLst>
          </a:blip>
          <a:srcRect l="2736" t="2672" r="33569" b="2520"/>
          <a:stretch/>
        </p:blipFill>
        <p:spPr>
          <a:xfrm>
            <a:off x="6217767" y="1034131"/>
            <a:ext cx="731837" cy="731838"/>
          </a:xfrm>
          <a:prstGeom prst="ellipse">
            <a:avLst/>
          </a:prstGeom>
          <a:ln w="38100">
            <a:solidFill>
              <a:srgbClr val="7D1709"/>
            </a:solidFill>
          </a:ln>
        </p:spPr>
      </p:pic>
      <p:sp>
        <p:nvSpPr>
          <p:cNvPr id="22" name="Rectangle: Rounded Corners 4"/>
          <p:cNvSpPr/>
          <p:nvPr/>
        </p:nvSpPr>
        <p:spPr>
          <a:xfrm>
            <a:off x="3529180" y="1368249"/>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Feliz Navidad</a:t>
            </a:r>
          </a:p>
        </p:txBody>
      </p:sp>
      <p:sp>
        <p:nvSpPr>
          <p:cNvPr id="23" name="Rectangle: Rounded Corners 5"/>
          <p:cNvSpPr/>
          <p:nvPr/>
        </p:nvSpPr>
        <p:spPr>
          <a:xfrm>
            <a:off x="3529179" y="1130124"/>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Spanish</a:t>
            </a:r>
            <a:endParaRPr lang="en-GB" sz="1600" b="1" dirty="0">
              <a:solidFill>
                <a:schemeClr val="bg1"/>
              </a:solidFill>
            </a:endParaRPr>
          </a:p>
        </p:txBody>
      </p:sp>
      <p:sp>
        <p:nvSpPr>
          <p:cNvPr id="25" name="Rectangle: Rounded Corners 4"/>
          <p:cNvSpPr/>
          <p:nvPr/>
        </p:nvSpPr>
        <p:spPr>
          <a:xfrm>
            <a:off x="6388911" y="4110981"/>
            <a:ext cx="2192660" cy="1066281"/>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0" rIns="36000" bIns="108000" anchor="t" anchorCtr="0">
            <a:spAutoFit/>
          </a:bodyPr>
          <a:lstStyle/>
          <a:p>
            <a:pPr algn="ctr">
              <a:defRPr/>
            </a:pPr>
            <a:r>
              <a:rPr lang="en-GB" dirty="0">
                <a:solidFill>
                  <a:schemeClr val="tx1"/>
                </a:solidFill>
                <a:latin typeface="Twinkl SemiBold" pitchFamily="2" charset="0"/>
              </a:rPr>
              <a:t>Fröhliche Weihnachten</a:t>
            </a:r>
          </a:p>
        </p:txBody>
      </p:sp>
      <p:sp>
        <p:nvSpPr>
          <p:cNvPr id="26" name="Rectangle: Rounded Corners 5"/>
          <p:cNvSpPr/>
          <p:nvPr/>
        </p:nvSpPr>
        <p:spPr>
          <a:xfrm>
            <a:off x="6388910" y="3872856"/>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German</a:t>
            </a:r>
            <a:endParaRPr lang="en-GB" sz="1600" b="1" dirty="0">
              <a:solidFill>
                <a:schemeClr val="bg1"/>
              </a:solidFill>
            </a:endParaRPr>
          </a:p>
        </p:txBody>
      </p:sp>
      <p:sp>
        <p:nvSpPr>
          <p:cNvPr id="32" name="Rectangle: Rounded Corners 4"/>
          <p:cNvSpPr/>
          <p:nvPr/>
        </p:nvSpPr>
        <p:spPr>
          <a:xfrm>
            <a:off x="3529179" y="2728371"/>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Joyeux Noel</a:t>
            </a:r>
          </a:p>
        </p:txBody>
      </p:sp>
      <p:sp>
        <p:nvSpPr>
          <p:cNvPr id="33" name="Rectangle: Rounded Corners 5"/>
          <p:cNvSpPr/>
          <p:nvPr/>
        </p:nvSpPr>
        <p:spPr>
          <a:xfrm>
            <a:off x="3529178" y="2490246"/>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French</a:t>
            </a:r>
          </a:p>
        </p:txBody>
      </p:sp>
      <p:sp>
        <p:nvSpPr>
          <p:cNvPr id="36" name="Rectangle: Rounded Corners 4"/>
          <p:cNvSpPr/>
          <p:nvPr/>
        </p:nvSpPr>
        <p:spPr>
          <a:xfrm>
            <a:off x="6388912" y="2728371"/>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Vrolijk Kerstfeest</a:t>
            </a:r>
          </a:p>
        </p:txBody>
      </p:sp>
      <p:sp>
        <p:nvSpPr>
          <p:cNvPr id="37" name="Rectangle: Rounded Corners 5"/>
          <p:cNvSpPr/>
          <p:nvPr/>
        </p:nvSpPr>
        <p:spPr>
          <a:xfrm>
            <a:off x="6388911" y="2490246"/>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Dutch</a:t>
            </a:r>
          </a:p>
        </p:txBody>
      </p:sp>
      <p:sp>
        <p:nvSpPr>
          <p:cNvPr id="40" name="Rectangle: Rounded Corners 4"/>
          <p:cNvSpPr/>
          <p:nvPr/>
        </p:nvSpPr>
        <p:spPr>
          <a:xfrm>
            <a:off x="3529180" y="5499681"/>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Merii Kurisumasu</a:t>
            </a:r>
          </a:p>
        </p:txBody>
      </p:sp>
      <p:sp>
        <p:nvSpPr>
          <p:cNvPr id="41" name="Rectangle: Rounded Corners 5"/>
          <p:cNvSpPr/>
          <p:nvPr/>
        </p:nvSpPr>
        <p:spPr>
          <a:xfrm>
            <a:off x="3529179" y="5261556"/>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Japanese</a:t>
            </a:r>
            <a:endParaRPr lang="en-GB" sz="1600" b="1" dirty="0">
              <a:solidFill>
                <a:schemeClr val="bg1"/>
              </a:solidFill>
            </a:endParaRPr>
          </a:p>
        </p:txBody>
      </p:sp>
      <p:sp>
        <p:nvSpPr>
          <p:cNvPr id="44" name="Rectangle: Rounded Corners 4"/>
          <p:cNvSpPr/>
          <p:nvPr/>
        </p:nvSpPr>
        <p:spPr>
          <a:xfrm>
            <a:off x="3529180" y="4115356"/>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Buon Natale</a:t>
            </a:r>
          </a:p>
        </p:txBody>
      </p:sp>
      <p:sp>
        <p:nvSpPr>
          <p:cNvPr id="45" name="Rectangle: Rounded Corners 5"/>
          <p:cNvSpPr/>
          <p:nvPr/>
        </p:nvSpPr>
        <p:spPr>
          <a:xfrm>
            <a:off x="3529179" y="3877231"/>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Italian</a:t>
            </a:r>
            <a:endParaRPr lang="en-GB" sz="1600" b="1" dirty="0">
              <a:solidFill>
                <a:schemeClr val="bg1"/>
              </a:solidFill>
            </a:endParaRPr>
          </a:p>
        </p:txBody>
      </p:sp>
      <p:sp>
        <p:nvSpPr>
          <p:cNvPr id="48" name="Rectangle: Rounded Corners 4"/>
          <p:cNvSpPr/>
          <p:nvPr/>
        </p:nvSpPr>
        <p:spPr>
          <a:xfrm>
            <a:off x="803460" y="1398803"/>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Merry Christmas</a:t>
            </a:r>
          </a:p>
        </p:txBody>
      </p:sp>
      <p:sp>
        <p:nvSpPr>
          <p:cNvPr id="49" name="Rectangle: Rounded Corners 5"/>
          <p:cNvSpPr/>
          <p:nvPr/>
        </p:nvSpPr>
        <p:spPr>
          <a:xfrm>
            <a:off x="803459" y="1160678"/>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English</a:t>
            </a:r>
            <a:endParaRPr lang="en-GB" sz="1600" b="1" dirty="0">
              <a:solidFill>
                <a:schemeClr val="bg1"/>
              </a:solidFill>
            </a:endParaRPr>
          </a:p>
        </p:txBody>
      </p:sp>
      <p:pic>
        <p:nvPicPr>
          <p:cNvPr id="51" name="UK Flag"/>
          <p:cNvPicPr>
            <a:picLocks noChangeAspect="1"/>
          </p:cNvPicPr>
          <p:nvPr/>
        </p:nvPicPr>
        <p:blipFill rotWithShape="1">
          <a:blip r:embed="rId5" cstate="print">
            <a:extLst>
              <a:ext uri="{28A0092B-C50C-407E-A947-70E740481C1C}">
                <a14:useLocalDpi xmlns:a14="http://schemas.microsoft.com/office/drawing/2010/main" val="0"/>
              </a:ext>
            </a:extLst>
          </a:blip>
          <a:srcRect l="22814" t="2824" r="19979" b="5372"/>
          <a:stretch/>
        </p:blipFill>
        <p:spPr>
          <a:xfrm>
            <a:off x="632314" y="1005646"/>
            <a:ext cx="731837" cy="731838"/>
          </a:xfrm>
          <a:prstGeom prst="ellipse">
            <a:avLst/>
          </a:prstGeom>
          <a:ln w="38100">
            <a:solidFill>
              <a:srgbClr val="33489E"/>
            </a:solidFill>
          </a:ln>
        </p:spPr>
      </p:pic>
      <p:pic>
        <p:nvPicPr>
          <p:cNvPr id="52" name="Spain Flag"/>
          <p:cNvPicPr>
            <a:picLocks noChangeAspect="1"/>
          </p:cNvPicPr>
          <p:nvPr/>
        </p:nvPicPr>
        <p:blipFill rotWithShape="1">
          <a:blip r:embed="rId6" cstate="print">
            <a:extLst>
              <a:ext uri="{28A0092B-C50C-407E-A947-70E740481C1C}">
                <a14:useLocalDpi xmlns:a14="http://schemas.microsoft.com/office/drawing/2010/main" val="0"/>
              </a:ext>
            </a:extLst>
          </a:blip>
          <a:srcRect l="4002" t="7167" r="39484" b="5779"/>
          <a:stretch/>
        </p:blipFill>
        <p:spPr>
          <a:xfrm>
            <a:off x="3358034" y="1005646"/>
            <a:ext cx="731837" cy="731838"/>
          </a:xfrm>
          <a:prstGeom prst="ellipse">
            <a:avLst/>
          </a:prstGeom>
          <a:ln w="38100">
            <a:solidFill>
              <a:srgbClr val="7D1709"/>
            </a:solidFill>
          </a:ln>
        </p:spPr>
      </p:pic>
      <p:pic>
        <p:nvPicPr>
          <p:cNvPr id="53" name="France Flag"/>
          <p:cNvPicPr>
            <a:picLocks noChangeAspect="1"/>
          </p:cNvPicPr>
          <p:nvPr/>
        </p:nvPicPr>
        <p:blipFill rotWithShape="1">
          <a:blip r:embed="rId7" cstate="print">
            <a:extLst>
              <a:ext uri="{28A0092B-C50C-407E-A947-70E740481C1C}">
                <a14:useLocalDpi xmlns:a14="http://schemas.microsoft.com/office/drawing/2010/main" val="0"/>
              </a:ext>
            </a:extLst>
          </a:blip>
          <a:srcRect l="20425" t="5219" r="21588" b="5672"/>
          <a:stretch/>
        </p:blipFill>
        <p:spPr>
          <a:xfrm>
            <a:off x="3358033" y="2360737"/>
            <a:ext cx="731838" cy="730072"/>
          </a:xfrm>
          <a:prstGeom prst="ellipse">
            <a:avLst/>
          </a:prstGeom>
          <a:ln w="38100">
            <a:solidFill>
              <a:srgbClr val="33489E"/>
            </a:solidFill>
          </a:ln>
        </p:spPr>
      </p:pic>
      <p:pic>
        <p:nvPicPr>
          <p:cNvPr id="54" name="Netherlands Flag"/>
          <p:cNvPicPr>
            <a:picLocks noChangeAspect="1"/>
          </p:cNvPicPr>
          <p:nvPr/>
        </p:nvPicPr>
        <p:blipFill rotWithShape="1">
          <a:blip r:embed="rId8" cstate="print">
            <a:extLst>
              <a:ext uri="{28A0092B-C50C-407E-A947-70E740481C1C}">
                <a14:useLocalDpi xmlns:a14="http://schemas.microsoft.com/office/drawing/2010/main" val="0"/>
              </a:ext>
            </a:extLst>
          </a:blip>
          <a:srcRect l="20313" t="3454" r="20313" b="3454"/>
          <a:stretch/>
        </p:blipFill>
        <p:spPr>
          <a:xfrm>
            <a:off x="6217766" y="2360737"/>
            <a:ext cx="731838" cy="744898"/>
          </a:xfrm>
          <a:prstGeom prst="ellipse">
            <a:avLst/>
          </a:prstGeom>
          <a:ln w="38100">
            <a:solidFill>
              <a:srgbClr val="7D1709"/>
            </a:solidFill>
          </a:ln>
        </p:spPr>
      </p:pic>
      <p:pic>
        <p:nvPicPr>
          <p:cNvPr id="55" name="Japan Flag"/>
          <p:cNvPicPr>
            <a:picLocks noChangeAspect="1"/>
          </p:cNvPicPr>
          <p:nvPr/>
        </p:nvPicPr>
        <p:blipFill rotWithShape="1">
          <a:blip r:embed="rId9" cstate="print">
            <a:extLst>
              <a:ext uri="{28A0092B-C50C-407E-A947-70E740481C1C}">
                <a14:useLocalDpi xmlns:a14="http://schemas.microsoft.com/office/drawing/2010/main" val="0"/>
              </a:ext>
            </a:extLst>
          </a:blip>
          <a:srcRect l="19548" t="3092" r="19548" b="3092"/>
          <a:stretch/>
        </p:blipFill>
        <p:spPr>
          <a:xfrm>
            <a:off x="3358034" y="5133762"/>
            <a:ext cx="731837" cy="731838"/>
          </a:xfrm>
          <a:prstGeom prst="ellipse">
            <a:avLst/>
          </a:prstGeom>
          <a:ln w="38100">
            <a:solidFill>
              <a:srgbClr val="7D1709"/>
            </a:solidFill>
          </a:ln>
        </p:spPr>
      </p:pic>
      <p:pic>
        <p:nvPicPr>
          <p:cNvPr id="56" name="Italy Flag"/>
          <p:cNvPicPr>
            <a:picLocks noChangeAspect="1"/>
          </p:cNvPicPr>
          <p:nvPr/>
        </p:nvPicPr>
        <p:blipFill rotWithShape="1">
          <a:blip r:embed="rId10" cstate="print">
            <a:extLst>
              <a:ext uri="{28A0092B-C50C-407E-A947-70E740481C1C}">
                <a14:useLocalDpi xmlns:a14="http://schemas.microsoft.com/office/drawing/2010/main" val="0"/>
              </a:ext>
            </a:extLst>
          </a:blip>
          <a:srcRect l="20217" t="4123" r="20217" b="4123"/>
          <a:stretch/>
        </p:blipFill>
        <p:spPr>
          <a:xfrm>
            <a:off x="3358033" y="3749437"/>
            <a:ext cx="731838" cy="731838"/>
          </a:xfrm>
          <a:prstGeom prst="ellipse">
            <a:avLst/>
          </a:prstGeom>
          <a:ln w="38100">
            <a:solidFill>
              <a:srgbClr val="7D1709"/>
            </a:solidFill>
          </a:ln>
        </p:spPr>
      </p:pic>
      <p:pic>
        <p:nvPicPr>
          <p:cNvPr id="57" name="Germany Flag"/>
          <p:cNvPicPr>
            <a:picLocks noChangeAspect="1"/>
          </p:cNvPicPr>
          <p:nvPr/>
        </p:nvPicPr>
        <p:blipFill rotWithShape="1">
          <a:blip r:embed="rId11" cstate="print">
            <a:extLst>
              <a:ext uri="{28A0092B-C50C-407E-A947-70E740481C1C}">
                <a14:useLocalDpi xmlns:a14="http://schemas.microsoft.com/office/drawing/2010/main" val="0"/>
              </a:ext>
            </a:extLst>
          </a:blip>
          <a:srcRect l="20622" t="4745" r="20622" b="4745"/>
          <a:stretch/>
        </p:blipFill>
        <p:spPr>
          <a:xfrm>
            <a:off x="6217764" y="3745062"/>
            <a:ext cx="731838" cy="731838"/>
          </a:xfrm>
          <a:prstGeom prst="ellipse">
            <a:avLst/>
          </a:prstGeom>
          <a:ln w="38100">
            <a:solidFill>
              <a:srgbClr val="7D1709"/>
            </a:solidFill>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7387" y="3625756"/>
            <a:ext cx="1602595" cy="2753239"/>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20910" y="4719400"/>
            <a:ext cx="1864330" cy="1789644"/>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5015" y="5091223"/>
            <a:ext cx="1216451" cy="1293165"/>
          </a:xfrm>
          <a:prstGeom prst="rect">
            <a:avLst/>
          </a:prstGeom>
        </p:spPr>
      </p:pic>
      <p:sp>
        <p:nvSpPr>
          <p:cNvPr id="34" name="Rectangle: Rounded Corners 4"/>
          <p:cNvSpPr/>
          <p:nvPr/>
        </p:nvSpPr>
        <p:spPr>
          <a:xfrm>
            <a:off x="803460" y="2755609"/>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rPr>
              <a:t>Giáng sinh vui vẻ</a:t>
            </a:r>
            <a:endParaRPr lang="en-GB" dirty="0">
              <a:solidFill>
                <a:schemeClr val="tx1"/>
              </a:solidFill>
              <a:latin typeface="Twinkl SemiBold" pitchFamily="2" charset="0"/>
            </a:endParaRPr>
          </a:p>
        </p:txBody>
      </p:sp>
      <p:sp>
        <p:nvSpPr>
          <p:cNvPr id="35" name="Rectangle: Rounded Corners 5"/>
          <p:cNvSpPr/>
          <p:nvPr/>
        </p:nvSpPr>
        <p:spPr>
          <a:xfrm>
            <a:off x="803459" y="2517484"/>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Vietnam</a:t>
            </a:r>
            <a:endParaRPr lang="en-GB" sz="1600" b="1" dirty="0">
              <a:solidFill>
                <a:schemeClr val="bg1"/>
              </a:solidFill>
            </a:endParaRPr>
          </a:p>
        </p:txBody>
      </p:sp>
      <p:pic>
        <p:nvPicPr>
          <p:cNvPr id="2" name="Picture 1"/>
          <p:cNvPicPr>
            <a:picLocks noChangeAspect="1"/>
          </p:cNvPicPr>
          <p:nvPr/>
        </p:nvPicPr>
        <p:blipFill rotWithShape="1">
          <a:blip r:embed="rId15" cstate="print">
            <a:extLst>
              <a:ext uri="{28A0092B-C50C-407E-A947-70E740481C1C}">
                <a14:useLocalDpi xmlns:a14="http://schemas.microsoft.com/office/drawing/2010/main" val="0"/>
              </a:ext>
            </a:extLst>
          </a:blip>
          <a:srcRect l="19589" t="3479" r="21145" b="3609"/>
          <a:stretch/>
        </p:blipFill>
        <p:spPr>
          <a:xfrm>
            <a:off x="632314" y="2346001"/>
            <a:ext cx="731837" cy="744808"/>
          </a:xfrm>
          <a:prstGeom prst="ellipse">
            <a:avLst/>
          </a:prstGeom>
          <a:ln w="38100">
            <a:solidFill>
              <a:srgbClr val="33489E"/>
            </a:solidFill>
          </a:ln>
        </p:spPr>
      </p:pic>
    </p:spTree>
    <p:extLst>
      <p:ext uri="{BB962C8B-B14F-4D97-AF65-F5344CB8AC3E}">
        <p14:creationId xmlns:p14="http://schemas.microsoft.com/office/powerpoint/2010/main" val="18535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1"/>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up)">
                                      <p:cBhvr>
                                        <p:cTn id="13" dur="500"/>
                                        <p:tgtEl>
                                          <p:spTgt spid="48"/>
                                        </p:tgtEl>
                                      </p:cBhvr>
                                    </p:animEffect>
                                  </p:childTnLst>
                                </p:cTn>
                              </p:par>
                            </p:childTnLst>
                          </p:cTn>
                        </p:par>
                      </p:childTnLst>
                    </p:cTn>
                  </p:par>
                </p:childTnLst>
              </p:cTn>
              <p:nextCondLst>
                <p:cond evt="onClick" delay="0">
                  <p:tgtEl>
                    <p:spTgt spid="51"/>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childTnLst>
                    </p:cTn>
                  </p:par>
                </p:childTnLst>
              </p:cTn>
              <p:nextCondLst>
                <p:cond evt="onClick" delay="0">
                  <p:tgtEl>
                    <p:spTgt spid="5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up)">
                                      <p:cBhvr>
                                        <p:cTn id="37" dur="500"/>
                                        <p:tgtEl>
                                          <p:spTgt spid="36"/>
                                        </p:tgtEl>
                                      </p:cBhvr>
                                    </p:animEffect>
                                  </p:childTnLst>
                                </p:cTn>
                              </p:par>
                            </p:childTnLst>
                          </p:cTn>
                        </p:par>
                      </p:childTnLst>
                    </p:cTn>
                  </p:par>
                </p:childTnLst>
              </p:cTn>
              <p:nextCondLst>
                <p:cond evt="onClick" delay="0">
                  <p:tgtEl>
                    <p:spTgt spid="54"/>
                  </p:tgtEl>
                </p:cond>
              </p:nextCondLst>
            </p:seq>
            <p:seq concurrent="1" nextAc="seek">
              <p:cTn id="38" restart="whenNotActive" fill="hold" evtFilter="cancelBubble" nodeType="interactiveSeq">
                <p:stCondLst>
                  <p:cond evt="onClick" delay="0">
                    <p:tgtEl>
                      <p:spTgt spid="55"/>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up)">
                                      <p:cBhvr>
                                        <p:cTn id="43" dur="500"/>
                                        <p:tgtEl>
                                          <p:spTgt spid="40"/>
                                        </p:tgtEl>
                                      </p:cBhvr>
                                    </p:animEffect>
                                  </p:childTnLst>
                                </p:cTn>
                              </p:par>
                            </p:childTnLst>
                          </p:cTn>
                        </p:par>
                      </p:childTnLst>
                    </p:cTn>
                  </p:par>
                </p:childTnLst>
              </p:cTn>
              <p:nextCondLst>
                <p:cond evt="onClick" delay="0">
                  <p:tgtEl>
                    <p:spTgt spid="55"/>
                  </p:tgtEl>
                </p:cond>
              </p:nextCondLst>
            </p:seq>
            <p:seq concurrent="1" nextAc="seek">
              <p:cTn id="44" restart="whenNotActive" fill="hold" evtFilter="cancelBubble" nodeType="interactiveSeq">
                <p:stCondLst>
                  <p:cond evt="onClick" delay="0">
                    <p:tgtEl>
                      <p:spTgt spid="56"/>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up)">
                                      <p:cBhvr>
                                        <p:cTn id="49" dur="500"/>
                                        <p:tgtEl>
                                          <p:spTgt spid="44"/>
                                        </p:tgtEl>
                                      </p:cBhvr>
                                    </p:animEffect>
                                  </p:childTnLst>
                                </p:cTn>
                              </p:par>
                            </p:childTnLst>
                          </p:cTn>
                        </p:par>
                      </p:childTnLst>
                    </p:cTn>
                  </p:par>
                </p:childTnLst>
              </p:cTn>
              <p:nextCondLst>
                <p:cond evt="onClick" delay="0">
                  <p:tgtEl>
                    <p:spTgt spid="56"/>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up)">
                                      <p:cBhvr>
                                        <p:cTn id="55" dur="500"/>
                                        <p:tgtEl>
                                          <p:spTgt spid="25"/>
                                        </p:tgtEl>
                                      </p:cBhvr>
                                    </p:animEffect>
                                  </p:childTnLst>
                                </p:cTn>
                              </p:par>
                            </p:childTnLst>
                          </p:cTn>
                        </p:par>
                      </p:childTnLst>
                    </p:cTn>
                  </p:par>
                </p:childTnLst>
              </p:cTn>
              <p:nextCondLst>
                <p:cond evt="onClick" delay="0">
                  <p:tgtEl>
                    <p:spTgt spid="57"/>
                  </p:tgtEl>
                </p:cond>
              </p:nextCondLst>
            </p:seq>
          </p:childTnLst>
        </p:cTn>
      </p:par>
    </p:tnLst>
    <p:bldLst>
      <p:bldP spid="9" grpId="0" animBg="1"/>
      <p:bldP spid="22" grpId="0" animBg="1"/>
      <p:bldP spid="25" grpId="0" animBg="1"/>
      <p:bldP spid="32" grpId="0" animBg="1"/>
      <p:bldP spid="36" grpId="0" animBg="1"/>
      <p:bldP spid="40" grpId="0" animBg="1"/>
      <p:bldP spid="44" grpId="0" animBg="1"/>
      <p:bldP spid="48"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7342" t="548" r="5575" b="957"/>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Australia</a:t>
            </a:r>
          </a:p>
        </p:txBody>
      </p:sp>
      <p:sp>
        <p:nvSpPr>
          <p:cNvPr id="18" name="TextBox 17"/>
          <p:cNvSpPr txBox="1"/>
          <p:nvPr/>
        </p:nvSpPr>
        <p:spPr>
          <a:xfrm>
            <a:off x="483647" y="1079160"/>
            <a:ext cx="4707478" cy="5324535"/>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The temperature in Australia on Christmas Day can range between 30-40°C with the hottest temperature recorded on Christmas Day in South Australia at 40.7°C.</a:t>
            </a:r>
          </a:p>
          <a:p>
            <a:pPr marL="174625" indent="-174625" algn="just">
              <a:spcAft>
                <a:spcPts val="1200"/>
              </a:spcAft>
              <a:buFont typeface="Arial" panose="020B0604020202020204" pitchFamily="34" charset="0"/>
              <a:buChar char="•"/>
            </a:pPr>
            <a:r>
              <a:rPr lang="en-GB" altLang="en-US" dirty="0">
                <a:latin typeface="Twinkl" pitchFamily="2" charset="0"/>
              </a:rPr>
              <a:t>Children have their summer holidays from mid-December through to early February</a:t>
            </a:r>
          </a:p>
          <a:p>
            <a:pPr marL="174625" indent="-174625" algn="just">
              <a:spcAft>
                <a:spcPts val="1200"/>
              </a:spcAft>
              <a:buFont typeface="Arial" panose="020B0604020202020204" pitchFamily="34" charset="0"/>
              <a:buChar char="•"/>
            </a:pPr>
            <a:r>
              <a:rPr lang="en-GB" altLang="en-US" dirty="0">
                <a:latin typeface="Twinkl" pitchFamily="2" charset="0"/>
              </a:rPr>
              <a:t>Some people go camping over Christmas! </a:t>
            </a:r>
          </a:p>
          <a:p>
            <a:pPr marL="174625" indent="-174625" algn="just">
              <a:spcAft>
                <a:spcPts val="1200"/>
              </a:spcAft>
              <a:buFont typeface="Arial" panose="020B0604020202020204" pitchFamily="34" charset="0"/>
              <a:buChar char="•"/>
            </a:pPr>
            <a:r>
              <a:rPr lang="en-GB" altLang="en-US" dirty="0">
                <a:latin typeface="Twinkl" pitchFamily="2" charset="0"/>
              </a:rPr>
              <a:t>Bondi Beach is famous for families having their Christmas lunch on the beach.</a:t>
            </a:r>
          </a:p>
          <a:p>
            <a:pPr marL="174625" indent="-174625" algn="just">
              <a:spcAft>
                <a:spcPts val="1200"/>
              </a:spcAft>
              <a:buFont typeface="Arial" panose="020B0604020202020204" pitchFamily="34" charset="0"/>
              <a:buChar char="•"/>
            </a:pPr>
            <a:r>
              <a:rPr lang="en-GB" altLang="en-US" dirty="0">
                <a:latin typeface="Twinkl" pitchFamily="2" charset="0"/>
              </a:rPr>
              <a:t>A typical Christmas menu could include seafood, glazed ham, cold chicken, duck or turkey, cold deli meats, pasta, salads, desserts of all types, fruit salad, ice cream plus Christmas treats such as mince pies. Some Australian families follow tradition of a roast dinner and Christmas pudding even in the warm summer weather.</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Bondi Beach, Sydney</a:t>
            </a: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Robert Linsdell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8497" t="324" r="62088" b="1048"/>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Australia</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Sppedwell Street Fairy Lights</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by</a:t>
            </a:r>
            <a:r>
              <a:rPr lang="en-GB" altLang="en-US" sz="500" b="1" dirty="0">
                <a:latin typeface="Tuffy-TTF" panose="020B0603060100000000" pitchFamily="34" charset="0"/>
                <a:ea typeface="Tuffy" panose="020B0603060100000000" pitchFamily="34" charset="0"/>
                <a:cs typeface="Arial" panose="020B0604020202020204" pitchFamily="34" charset="0"/>
              </a:rPr>
              <a:t> Chris Fithall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15" name="TextBox 14"/>
          <p:cNvSpPr txBox="1"/>
          <p:nvPr/>
        </p:nvSpPr>
        <p:spPr>
          <a:xfrm>
            <a:off x="483647" y="1148435"/>
            <a:ext cx="4707478" cy="1938992"/>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Some Australian families have the tradition of creating Christmas light displays in their streets for everyone to enjoy. One street in Sydney has raised more than $35,000 for charity by charging an entry fee to see their light displays on the homes in the street.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25" y="3193807"/>
            <a:ext cx="1634912" cy="3117834"/>
          </a:xfrm>
          <a:prstGeom prst="rect">
            <a:avLst/>
          </a:prstGeom>
        </p:spPr>
      </p:pic>
      <p:sp>
        <p:nvSpPr>
          <p:cNvPr id="17" name="TextBox 16"/>
          <p:cNvSpPr txBox="1"/>
          <p:nvPr/>
        </p:nvSpPr>
        <p:spPr>
          <a:xfrm>
            <a:off x="1647826" y="3165232"/>
            <a:ext cx="3543300" cy="2492990"/>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When Santa gets to Australia he changes into a t-shirt, shorts and thongs (flip-flops). He then gives his reindeers a rest, calling on the help of his kangaroo friends or as they are known as the ‘Six White Boomers’ (a popular Australian Christmas carol).</a:t>
            </a:r>
          </a:p>
        </p:txBody>
      </p:sp>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736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20516" r="20516"/>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China</a:t>
            </a:r>
          </a:p>
        </p:txBody>
      </p:sp>
      <p:sp>
        <p:nvSpPr>
          <p:cNvPr id="15" name="TextBox 14"/>
          <p:cNvSpPr txBox="1"/>
          <p:nvPr/>
        </p:nvSpPr>
        <p:spPr>
          <a:xfrm>
            <a:off x="483647" y="1148435"/>
            <a:ext cx="4707478" cy="3077766"/>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Christians in China often celebrate by lighting their houses with paper lanterns.</a:t>
            </a:r>
          </a:p>
          <a:p>
            <a:pPr marL="174625" indent="-174625" algn="just">
              <a:spcAft>
                <a:spcPts val="1200"/>
              </a:spcAft>
              <a:buFont typeface="Arial" panose="020B0604020202020204" pitchFamily="34" charset="0"/>
              <a:buChar char="•"/>
            </a:pPr>
            <a:r>
              <a:rPr lang="en-GB" dirty="0"/>
              <a:t>Christmas trees are called ‘trees of light’ and are decorated with paper chains, paper flowers and paper lanterns.</a:t>
            </a:r>
          </a:p>
          <a:p>
            <a:pPr marL="174625" indent="-174625" algn="just">
              <a:spcAft>
                <a:spcPts val="1200"/>
              </a:spcAft>
              <a:buFont typeface="Arial" panose="020B0604020202020204" pitchFamily="34" charset="0"/>
              <a:buChar char="•"/>
            </a:pPr>
            <a:r>
              <a:rPr lang="en-GB" dirty="0"/>
              <a:t>Lots of people in China do not celebrate Christmas. The main winter festival is called Chinese New Year and takes place in February. Many Chinese people worship their ancestors during Chinese New Year.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500" y="4237331"/>
            <a:ext cx="4895985" cy="133230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745" y="4431661"/>
            <a:ext cx="4652937" cy="2336316"/>
          </a:xfrm>
          <a:prstGeom prst="rect">
            <a:avLst/>
          </a:prstGeom>
        </p:spPr>
      </p:pic>
      <p:pic>
        <p:nvPicPr>
          <p:cNvPr id="12"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99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xEl>
                                              <p:pRg st="1" end="1"/>
                                            </p:txEl>
                                          </p:spTgt>
                                        </p:tgtEl>
                                        <p:attrNameLst>
                                          <p:attrName>style.visibility</p:attrName>
                                        </p:attrNameLst>
                                      </p:cBhvr>
                                      <p:to>
                                        <p:strVal val="visible"/>
                                      </p:to>
                                    </p:set>
                                    <p:animEffect transition="in" filter="fade">
                                      <p:cBhvr>
                                        <p:cTn id="18" dur="500"/>
                                        <p:tgtEl>
                                          <p:spTgt spid="1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animEffect transition="in" filter="fade">
                                      <p:cBhvr>
                                        <p:cTn id="2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29013" r="29013"/>
          <a:stretch/>
        </p:blipFill>
        <p:spPr>
          <a:xfrm>
            <a:off x="5340485" y="0"/>
            <a:ext cx="3356043" cy="6857999"/>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Denmark</a:t>
            </a:r>
          </a:p>
        </p:txBody>
      </p:sp>
      <p:sp>
        <p:nvSpPr>
          <p:cNvPr id="18" name="TextBox 17"/>
          <p:cNvSpPr txBox="1"/>
          <p:nvPr/>
        </p:nvSpPr>
        <p:spPr>
          <a:xfrm>
            <a:off x="483647" y="1148435"/>
            <a:ext cx="4707478" cy="4062651"/>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The Christmas feast in Denmark is usually celebrated at midnight on Christmas Eve.</a:t>
            </a:r>
          </a:p>
          <a:p>
            <a:pPr marL="174625" indent="-174625" algn="just">
              <a:spcAft>
                <a:spcPts val="1200"/>
              </a:spcAft>
              <a:buFont typeface="Arial" panose="020B0604020202020204" pitchFamily="34" charset="0"/>
              <a:buChar char="•"/>
            </a:pPr>
            <a:r>
              <a:rPr lang="en-GB" dirty="0"/>
              <a:t>It is common to have special rice pudding dessert in which a single almond is hidden. Whoever finds the almond will have good luck for a whole year.</a:t>
            </a:r>
          </a:p>
          <a:p>
            <a:pPr marL="174625" indent="-174625" algn="just">
              <a:spcAft>
                <a:spcPts val="1200"/>
              </a:spcAft>
              <a:buFont typeface="Arial" panose="020B0604020202020204" pitchFamily="34" charset="0"/>
              <a:buChar char="•"/>
            </a:pPr>
            <a:r>
              <a:rPr lang="en-GB" dirty="0"/>
              <a:t>Instead of Santa Claus, the bringer of gifts in Denmark is known as Julemanden.</a:t>
            </a:r>
          </a:p>
          <a:p>
            <a:pPr marL="174625" indent="-174625" algn="just">
              <a:spcAft>
                <a:spcPts val="1200"/>
              </a:spcAft>
              <a:buFont typeface="Arial" panose="020B0604020202020204" pitchFamily="34" charset="0"/>
              <a:buChar char="•"/>
            </a:pPr>
            <a:r>
              <a:rPr lang="en-GB" dirty="0"/>
              <a:t>Julemanden arrives in a sleigh drawn by reindeer and a sack over his back.</a:t>
            </a:r>
          </a:p>
          <a:p>
            <a:pPr marL="174625" indent="-174625" algn="just">
              <a:spcAft>
                <a:spcPts val="1200"/>
              </a:spcAft>
              <a:buFont typeface="Arial" panose="020B0604020202020204" pitchFamily="34" charset="0"/>
              <a:buChar char="•"/>
            </a:pPr>
            <a:r>
              <a:rPr lang="en-GB" dirty="0"/>
              <a:t>Julemanden has lots of elf helpers, named Juul Nisse, who are said to live in attics.</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Christmas Tree</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by</a:t>
            </a:r>
            <a:r>
              <a:rPr lang="en-GB" altLang="en-US" sz="500" b="1" dirty="0">
                <a:latin typeface="Tuffy-TTF" panose="020B0603060100000000" pitchFamily="34" charset="0"/>
                <a:ea typeface="Tuffy" panose="020B0603060100000000" pitchFamily="34" charset="0"/>
                <a:cs typeface="Arial" panose="020B0604020202020204" pitchFamily="34" charset="0"/>
              </a:rPr>
              <a:t> Kristian Mollenborg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321" y="2977869"/>
            <a:ext cx="3205117" cy="2727016"/>
          </a:xfrm>
          <a:prstGeom prst="rect">
            <a:avLst/>
          </a:prstGeom>
        </p:spPr>
      </p:pic>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38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fade">
                                      <p:cBhvr>
                                        <p:cTn id="28" dur="500"/>
                                        <p:tgtEl>
                                          <p:spTgt spid="1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xEl>
                                              <p:pRg st="4" end="4"/>
                                            </p:txEl>
                                          </p:spTgt>
                                        </p:tgtEl>
                                        <p:attrNameLst>
                                          <p:attrName>style.visibility</p:attrName>
                                        </p:attrNameLst>
                                      </p:cBhvr>
                                      <p:to>
                                        <p:strVal val="visible"/>
                                      </p:to>
                                    </p:set>
                                    <p:animEffect transition="in" filter="fade">
                                      <p:cBhvr>
                                        <p:cTn id="33"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298" r="13298"/>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France</a:t>
            </a:r>
          </a:p>
        </p:txBody>
      </p:sp>
      <p:sp>
        <p:nvSpPr>
          <p:cNvPr id="18" name="TextBox 17"/>
          <p:cNvSpPr txBox="1"/>
          <p:nvPr/>
        </p:nvSpPr>
        <p:spPr>
          <a:xfrm>
            <a:off x="483647" y="1148435"/>
            <a:ext cx="4707478" cy="3077766"/>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Most French homes at Christmas time have nativity displays with clay figures called santons. Craftsmen make the santons all throughout the year to sell at annual Christmas fairs. </a:t>
            </a:r>
          </a:p>
          <a:p>
            <a:pPr marL="174625" indent="-174625" algn="just">
              <a:spcAft>
                <a:spcPts val="1200"/>
              </a:spcAft>
              <a:buFont typeface="Arial" panose="020B0604020202020204" pitchFamily="34" charset="0"/>
              <a:buChar char="•"/>
            </a:pPr>
            <a:r>
              <a:rPr lang="en-GB" dirty="0"/>
              <a:t>Many homes also display a festive wreath and a Christmas tree.</a:t>
            </a:r>
          </a:p>
          <a:p>
            <a:pPr marL="174625" indent="-174625" algn="just">
              <a:spcAft>
                <a:spcPts val="1200"/>
              </a:spcAft>
              <a:buFont typeface="Arial" panose="020B0604020202020204" pitchFamily="34" charset="0"/>
              <a:buChar char="•"/>
            </a:pPr>
            <a:r>
              <a:rPr lang="en-GB" dirty="0"/>
              <a:t>Many people in France celebrate by making a traditional log shaped cake called a ‘bûche de Noël’ (Christmas log).</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Crèche - Marie enceinte</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by Eusebius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148" y="4406719"/>
            <a:ext cx="2156341" cy="1447766"/>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4778" r="14778"/>
          <a:stretch/>
        </p:blipFill>
        <p:spPr>
          <a:xfrm>
            <a:off x="3300990" y="4374351"/>
            <a:ext cx="1869260" cy="1876347"/>
          </a:xfrm>
          <a:prstGeom prst="ellipse">
            <a:avLst/>
          </a:prstGeom>
          <a:ln w="38100">
            <a:solidFill>
              <a:srgbClr val="009541"/>
            </a:solidFill>
          </a:ln>
        </p:spPr>
      </p:pic>
      <p:pic>
        <p:nvPicPr>
          <p:cNvPr id="12" name="Picture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15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xEl>
                                              <p:pRg st="2" end="2"/>
                                            </p:txEl>
                                          </p:spTgt>
                                        </p:tgtEl>
                                        <p:attrNameLst>
                                          <p:attrName>style.visibility</p:attrName>
                                        </p:attrNameLst>
                                      </p:cBhvr>
                                      <p:to>
                                        <p:strVal val="visible"/>
                                      </p:to>
                                    </p:set>
                                    <p:animEffect transition="in" filter="fade">
                                      <p:cBhvr>
                                        <p:cTn id="20" dur="500"/>
                                        <p:tgtEl>
                                          <p:spTgt spid="18">
                                            <p:txEl>
                                              <p:pRg st="2" end="2"/>
                                            </p:txEl>
                                          </p:spTgt>
                                        </p:tgtEl>
                                      </p:cBhvr>
                                    </p:animEffect>
                                  </p:childTnLst>
                                </p:cTn>
                              </p:par>
                              <p:par>
                                <p:cTn id="21" presetID="10" presetClass="entr" presetSubtype="0" fill="hold" nodeType="withEffect">
                                  <p:stCondLst>
                                    <p:cond delay="5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64615" t="298" r="3003" b="447"/>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France</a:t>
            </a:r>
          </a:p>
        </p:txBody>
      </p:sp>
      <p:sp>
        <p:nvSpPr>
          <p:cNvPr id="18" name="TextBox 17"/>
          <p:cNvSpPr txBox="1"/>
          <p:nvPr/>
        </p:nvSpPr>
        <p:spPr>
          <a:xfrm>
            <a:off x="483647" y="1148435"/>
            <a:ext cx="4707478" cy="830997"/>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Christmas dinner varies in different parts of France. Some favourites are goose, turkey and oysters.</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Le marché de Noël européen au Trocadéro</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fr-FR"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by</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Jean-Pierre Dalbéra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8331" y="1767155"/>
            <a:ext cx="2311685" cy="2311685"/>
          </a:xfrm>
          <a:prstGeom prst="rect">
            <a:avLst/>
          </a:prstGeom>
        </p:spPr>
      </p:pic>
      <p:sp>
        <p:nvSpPr>
          <p:cNvPr id="15" name="TextBox 14"/>
          <p:cNvSpPr txBox="1"/>
          <p:nvPr/>
        </p:nvSpPr>
        <p:spPr>
          <a:xfrm>
            <a:off x="483647" y="2062480"/>
            <a:ext cx="2204684" cy="2769989"/>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Many French children receive gifts from Père Noël. He travels with a stern friend, Père Fouettard, who reminds him how well behaved each child has been.</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8421" y="4347585"/>
            <a:ext cx="3214592" cy="1531050"/>
          </a:xfrm>
          <a:prstGeom prst="rect">
            <a:avLst/>
          </a:prstGeom>
        </p:spPr>
      </p:pic>
      <p:pic>
        <p:nvPicPr>
          <p:cNvPr id="17" name="Picture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74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7510" t="665" r="406" b="823"/>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Germany</a:t>
            </a:r>
          </a:p>
        </p:txBody>
      </p:sp>
      <p:sp>
        <p:nvSpPr>
          <p:cNvPr id="18" name="TextBox 17"/>
          <p:cNvSpPr txBox="1"/>
          <p:nvPr/>
        </p:nvSpPr>
        <p:spPr>
          <a:xfrm>
            <a:off x="483647" y="1148435"/>
            <a:ext cx="4707478" cy="5139869"/>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According to legend, on Christmas Eve in Germany, rivers turn to wine, animals speak to each other, tree blossoms bear fruit, mountains open up to reveal precious gems and church bells can be heard ringing in the bottom of the sea. Only the pure of heart can witness the Christmas magic.</a:t>
            </a:r>
          </a:p>
          <a:p>
            <a:pPr marL="174625" indent="-174625" algn="just">
              <a:spcAft>
                <a:spcPts val="1200"/>
              </a:spcAft>
              <a:buFont typeface="Arial" panose="020B0604020202020204" pitchFamily="34" charset="0"/>
              <a:buChar char="•"/>
            </a:pPr>
            <a:r>
              <a:rPr lang="en-GB" dirty="0"/>
              <a:t>In many homes, children will be distracted while a Christmas tree is brought out and decorated on Christmas Eve. Presents are then put underneath. Traditionally, plates are laid out for each member of the family with fruit, nuts, chocolate and biscuits. Often, carols are then sung, sparklers are lit, the Christmas story is read and then the gifts are opened.</a:t>
            </a:r>
          </a:p>
        </p:txBody>
      </p:sp>
      <p:pic>
        <p:nvPicPr>
          <p:cNvPr id="9" name="Picture 2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78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710</TotalTime>
  <Words>2160</Words>
  <Application>Microsoft Office PowerPoint</Application>
  <PresentationFormat>On-screen Show (4:3)</PresentationFormat>
  <Paragraphs>150</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Twinkl SemiBold</vt:lpstr>
      <vt:lpstr>Twinkl</vt:lpstr>
      <vt:lpstr>Tuffy-TTF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Vietnam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Ridsdale</dc:creator>
  <cp:lastModifiedBy>Catherine Ramanandi</cp:lastModifiedBy>
  <cp:revision>57</cp:revision>
  <dcterms:created xsi:type="dcterms:W3CDTF">2018-11-19T13:05:19Z</dcterms:created>
  <dcterms:modified xsi:type="dcterms:W3CDTF">2020-12-05T07:59:59Z</dcterms:modified>
</cp:coreProperties>
</file>