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8" r:id="rId4"/>
    <p:sldId id="267" r:id="rId5"/>
    <p:sldId id="259" r:id="rId6"/>
    <p:sldId id="260" r:id="rId7"/>
    <p:sldId id="269" r:id="rId8"/>
    <p:sldId id="270" r:id="rId9"/>
    <p:sldId id="261" r:id="rId10"/>
    <p:sldId id="268" r:id="rId11"/>
    <p:sldId id="263"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6600"/>
    <a:srgbClr val="FF9900"/>
    <a:srgbClr val="FF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7" d="100"/>
          <a:sy n="57" d="100"/>
        </p:scale>
        <p:origin x="108" y="4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32C17-DF75-4638-833E-598E5B204C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6D9BB0D-5E9E-4FF6-91F4-5A158C3106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F8D77-BCB6-4492-9A71-DD3DD2DE1EA3}"/>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09F4E537-0913-4372-8F76-8002E32342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D80045-1A93-464C-A3BE-54F4932CDE62}"/>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3708059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E3952-BEED-4AC1-85F8-1476D5BD10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53FAB9-2AE0-40D5-A0AA-7B7CEA03FF2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E0CEA5-4381-4EA1-8BA8-232D081FD7C6}"/>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AE896389-E95E-44F7-8178-8A45BE315A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E73931-2E97-4424-AC31-BDBA9EC75494}"/>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2501210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18A47D-EC26-4F41-9FB4-C1E47E5DE5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0E009E-D247-4CCA-8D2C-1F1D3A027F9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412746-66CE-4C90-B1C2-5DC1148DD5FD}"/>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5F7A0C21-4086-42D8-A451-B41F8EB283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31AEDA-3C86-478F-A915-AE5FCE2BAC56}"/>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106451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372F-521A-499D-A5AC-7FB5B93B1E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DFB773-1946-483C-B03A-5E6A712CCF0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A9A514-02BB-4626-9A36-B956F63431C8}"/>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5721F56A-9D1D-4446-A859-364753B509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334FD9-5004-44F4-B299-ADA807081ACA}"/>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2747565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71569-E2F4-4B76-89D0-65226C67DF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ACAD543-0685-4B0E-A988-B114BF592F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B83D2CB-E46A-4076-909A-1E2E46985A86}"/>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ACEF5320-2C93-4332-BBF5-C521ED98FE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81334C-A5FD-4E63-BB6A-9AF78A182B0D}"/>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653835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03DEF-B227-4FF6-B463-C8BF77FE8F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D099EB-8FAB-4FDD-9161-6B3DA67ABC0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879AC72-CF70-4632-93E5-9DCB7A7E64D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5AACA92-3764-49D2-A45F-0E84355C05F5}"/>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6" name="Footer Placeholder 5">
            <a:extLst>
              <a:ext uri="{FF2B5EF4-FFF2-40B4-BE49-F238E27FC236}">
                <a16:creationId xmlns:a16="http://schemas.microsoft.com/office/drawing/2014/main" id="{41BD4C9D-EE1C-4862-A7A1-B617B40DA7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6941C2-C4A8-4003-B253-D88151EAF279}"/>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2248349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A07A3-2552-4A12-9568-611226915C3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04D9D9-C9D5-403C-9F61-58130CE6BB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6C3501-F128-4700-825E-14950CBA8E1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AB08F0-95C8-4475-8D48-3BB5E8D491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B8E6581-DA2F-4411-B305-B7251C1468E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2AC712-006E-4DC9-B070-3DD2036A1FA1}"/>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8" name="Footer Placeholder 7">
            <a:extLst>
              <a:ext uri="{FF2B5EF4-FFF2-40B4-BE49-F238E27FC236}">
                <a16:creationId xmlns:a16="http://schemas.microsoft.com/office/drawing/2014/main" id="{7660783F-C819-47A8-9F2F-19F21F198AC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BC771AE-FDB9-4816-8C58-1CF2AC6F3870}"/>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3771896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3302C-C001-43B0-972D-7EF8E27061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6C1B4C2-E0F5-4358-99CC-7C9D972F311F}"/>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4" name="Footer Placeholder 3">
            <a:extLst>
              <a:ext uri="{FF2B5EF4-FFF2-40B4-BE49-F238E27FC236}">
                <a16:creationId xmlns:a16="http://schemas.microsoft.com/office/drawing/2014/main" id="{DBD272B2-BF72-4CB2-AF8D-AAF9D5ABCA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06B317E-BAF9-4304-8F9D-0131E3CFF625}"/>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60204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9CB498-D7DC-41A3-A212-474AAB731790}"/>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3" name="Footer Placeholder 2">
            <a:extLst>
              <a:ext uri="{FF2B5EF4-FFF2-40B4-BE49-F238E27FC236}">
                <a16:creationId xmlns:a16="http://schemas.microsoft.com/office/drawing/2014/main" id="{CD644E25-58BB-4DA2-BDEA-F701020ECB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1F2376-9B66-4940-B624-78E9BA2EB881}"/>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21953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ACB9-EA18-475D-86E7-759F7A7383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7F0007C-1092-4164-A58D-EA01589D04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83194D-02EB-42C4-B2E2-21BD888E6C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7F07DB-002D-47F9-BFE5-59EEBD339FAC}"/>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6" name="Footer Placeholder 5">
            <a:extLst>
              <a:ext uri="{FF2B5EF4-FFF2-40B4-BE49-F238E27FC236}">
                <a16:creationId xmlns:a16="http://schemas.microsoft.com/office/drawing/2014/main" id="{D805DCC0-C110-49B4-83D3-5E7B7BC1C7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E8F488-16A1-40E7-ACA1-C4E4818A7A64}"/>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1159852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79118-5BE8-49B6-9B05-6F985B89FA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9995B7-5238-4217-939B-649D796199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50DC9CC-7539-4D5C-BD98-8FFA1558C1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D33EDDA-0014-42C8-89BC-76BA66A2D4ED}"/>
              </a:ext>
            </a:extLst>
          </p:cNvPr>
          <p:cNvSpPr>
            <a:spLocks noGrp="1"/>
          </p:cNvSpPr>
          <p:nvPr>
            <p:ph type="dt" sz="half" idx="10"/>
          </p:nvPr>
        </p:nvSpPr>
        <p:spPr/>
        <p:txBody>
          <a:bodyPr/>
          <a:lstStyle/>
          <a:p>
            <a:fld id="{384BDD37-858F-4F7D-BC73-C9F8C19C84A8}" type="datetimeFigureOut">
              <a:rPr lang="en-GB" smtClean="0"/>
              <a:t>10/11/2020</a:t>
            </a:fld>
            <a:endParaRPr lang="en-GB"/>
          </a:p>
        </p:txBody>
      </p:sp>
      <p:sp>
        <p:nvSpPr>
          <p:cNvPr id="6" name="Footer Placeholder 5">
            <a:extLst>
              <a:ext uri="{FF2B5EF4-FFF2-40B4-BE49-F238E27FC236}">
                <a16:creationId xmlns:a16="http://schemas.microsoft.com/office/drawing/2014/main" id="{E4203D41-BCD5-4AE0-B165-D3B82CE42C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4BB149-BBF7-4C07-B56E-5936D7144268}"/>
              </a:ext>
            </a:extLst>
          </p:cNvPr>
          <p:cNvSpPr>
            <a:spLocks noGrp="1"/>
          </p:cNvSpPr>
          <p:nvPr>
            <p:ph type="sldNum" sz="quarter" idx="12"/>
          </p:nvPr>
        </p:nvSpPr>
        <p:spPr/>
        <p:txBody>
          <a:bodyPr/>
          <a:lstStyle/>
          <a:p>
            <a:fld id="{EE2AF089-D242-4BB9-9792-17F3419E7A13}" type="slidenum">
              <a:rPr lang="en-GB" smtClean="0"/>
              <a:t>‹#›</a:t>
            </a:fld>
            <a:endParaRPr lang="en-GB"/>
          </a:p>
        </p:txBody>
      </p:sp>
    </p:spTree>
    <p:extLst>
      <p:ext uri="{BB962C8B-B14F-4D97-AF65-F5344CB8AC3E}">
        <p14:creationId xmlns:p14="http://schemas.microsoft.com/office/powerpoint/2010/main" val="158740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1C1F4F-B210-4A43-800F-A63738D9A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B06806-B2A0-4245-987F-1C57CAB82A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378C2A-8B74-4F11-9128-F4AE6949E6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BDD37-858F-4F7D-BC73-C9F8C19C84A8}" type="datetimeFigureOut">
              <a:rPr lang="en-GB" smtClean="0"/>
              <a:t>10/11/2020</a:t>
            </a:fld>
            <a:endParaRPr lang="en-GB"/>
          </a:p>
        </p:txBody>
      </p:sp>
      <p:sp>
        <p:nvSpPr>
          <p:cNvPr id="5" name="Footer Placeholder 4">
            <a:extLst>
              <a:ext uri="{FF2B5EF4-FFF2-40B4-BE49-F238E27FC236}">
                <a16:creationId xmlns:a16="http://schemas.microsoft.com/office/drawing/2014/main" id="{3F7D7006-54C5-4634-A919-AE9CF5E47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B7EE1DF-F16F-4C73-938B-98EF5773AE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AF089-D242-4BB9-9792-17F3419E7A13}" type="slidenum">
              <a:rPr lang="en-GB" smtClean="0"/>
              <a:t>‹#›</a:t>
            </a:fld>
            <a:endParaRPr lang="en-GB"/>
          </a:p>
        </p:txBody>
      </p:sp>
    </p:spTree>
    <p:extLst>
      <p:ext uri="{BB962C8B-B14F-4D97-AF65-F5344CB8AC3E}">
        <p14:creationId xmlns:p14="http://schemas.microsoft.com/office/powerpoint/2010/main" val="1648908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funschool.kaboose.com/globe-rider/explorer-adventures/games/game_atonra_the_lost_statue.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17E3B2-3851-4473-80C5-0C3E506AB56F}"/>
              </a:ext>
            </a:extLst>
          </p:cNvPr>
          <p:cNvSpPr txBox="1"/>
          <p:nvPr/>
        </p:nvSpPr>
        <p:spPr>
          <a:xfrm>
            <a:off x="734168" y="-137476"/>
            <a:ext cx="10192871" cy="6032421"/>
          </a:xfrm>
          <a:prstGeom prst="rect">
            <a:avLst/>
          </a:prstGeom>
          <a:noFill/>
        </p:spPr>
        <p:txBody>
          <a:bodyPr wrap="square" rtlCol="0">
            <a:spAutoFit/>
          </a:bodyPr>
          <a:lstStyle/>
          <a:p>
            <a:pPr algn="ctr"/>
            <a:r>
              <a:rPr lang="en-GB" sz="4800" dirty="0"/>
              <a:t>Teaching Spelling in KS1 at Windy Nook</a:t>
            </a:r>
          </a:p>
          <a:p>
            <a:pPr algn="ctr"/>
            <a:endParaRPr lang="en-GB" dirty="0"/>
          </a:p>
          <a:p>
            <a:pPr algn="ctr"/>
            <a:r>
              <a:rPr lang="en-GB" sz="3200" dirty="0"/>
              <a:t>In school we want our children to become confident spellers who are resilient enough to have a go at unfamiliar words using a variety of strategies. Spelling is part of our daily English lesson and is reinforced in other subjects including Maths. Phonics lessons are also part of the school day in KS1 with some children joining extra interventions to boost their learning. </a:t>
            </a:r>
          </a:p>
          <a:p>
            <a:pPr algn="ctr"/>
            <a:r>
              <a:rPr lang="en-GB" sz="3200" dirty="0"/>
              <a:t>The support you give your child to embed these strategies is crucial. The following slides offer information about spelling in Year 1 and 2 with ideas to support this learning.</a:t>
            </a:r>
          </a:p>
        </p:txBody>
      </p:sp>
    </p:spTree>
    <p:extLst>
      <p:ext uri="{BB962C8B-B14F-4D97-AF65-F5344CB8AC3E}">
        <p14:creationId xmlns:p14="http://schemas.microsoft.com/office/powerpoint/2010/main" val="496349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37815FB-390F-4C68-BEF0-05CD74A7B87C}"/>
              </a:ext>
            </a:extLst>
          </p:cNvPr>
          <p:cNvSpPr/>
          <p:nvPr/>
        </p:nvSpPr>
        <p:spPr>
          <a:xfrm>
            <a:off x="1007164" y="216864"/>
            <a:ext cx="10734261" cy="6494085"/>
          </a:xfrm>
          <a:prstGeom prst="rect">
            <a:avLst/>
          </a:prstGeom>
        </p:spPr>
        <p:txBody>
          <a:bodyPr wrap="square">
            <a:spAutoFit/>
          </a:bodyPr>
          <a:lstStyle/>
          <a:p>
            <a:r>
              <a:rPr lang="en-GB" sz="3600" u="sng" dirty="0">
                <a:latin typeface="Comic Sans MS" panose="030F0702030302020204" pitchFamily="66" charset="0"/>
              </a:rPr>
              <a:t>Other strategies:</a:t>
            </a:r>
          </a:p>
          <a:p>
            <a:endParaRPr lang="en-GB" sz="3200" u="sng" dirty="0">
              <a:latin typeface="Comic Sans MS" panose="030F0702030302020204" pitchFamily="66" charset="0"/>
            </a:endParaRPr>
          </a:p>
          <a:p>
            <a:pPr marL="457200" indent="-457200">
              <a:buFont typeface="Arial" panose="020B0604020202020204" pitchFamily="34" charset="0"/>
              <a:buChar char="•"/>
            </a:pPr>
            <a:r>
              <a:rPr lang="en-GB" sz="3600" u="sng" dirty="0">
                <a:latin typeface="Comic Sans MS" panose="030F0702030302020204" pitchFamily="66" charset="0"/>
              </a:rPr>
              <a:t>Compound words </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grand + mother  = grandmother</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Every + where = everywhere</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Some + thing = something</a:t>
            </a:r>
          </a:p>
          <a:p>
            <a:pPr algn="ctr"/>
            <a:endParaRPr lang="en-GB" sz="3600" dirty="0">
              <a:latin typeface="Comic Sans MS" panose="030F0702030302020204" pitchFamily="66" charset="0"/>
            </a:endParaRPr>
          </a:p>
          <a:p>
            <a:pPr marL="571500" indent="-571500">
              <a:buFont typeface="Arial" panose="020B0604020202020204" pitchFamily="34" charset="0"/>
              <a:buChar char="•"/>
            </a:pPr>
            <a:r>
              <a:rPr lang="en-GB" sz="3600" u="sng" dirty="0">
                <a:latin typeface="Comic Sans MS" panose="030F0702030302020204" pitchFamily="66" charset="0"/>
              </a:rPr>
              <a:t>Words within words </a:t>
            </a:r>
          </a:p>
          <a:p>
            <a:pPr algn="ctr"/>
            <a:endParaRPr lang="en-GB" sz="3600" dirty="0">
              <a:latin typeface="Comic Sans MS" panose="030F0702030302020204" pitchFamily="66" charset="0"/>
            </a:endParaRPr>
          </a:p>
          <a:p>
            <a:pPr algn="ctr"/>
            <a:r>
              <a:rPr lang="en-GB" sz="3600" dirty="0">
                <a:latin typeface="Comic Sans MS" panose="030F0702030302020204" pitchFamily="66" charset="0"/>
              </a:rPr>
              <a:t>h</a:t>
            </a:r>
            <a:r>
              <a:rPr lang="en-GB" sz="3600" dirty="0">
                <a:solidFill>
                  <a:srgbClr val="FF0000"/>
                </a:solidFill>
                <a:latin typeface="Comic Sans MS" panose="030F0702030302020204" pitchFamily="66" charset="0"/>
              </a:rPr>
              <a:t>ear         </a:t>
            </a:r>
            <a:r>
              <a:rPr lang="en-GB" sz="3600" dirty="0">
                <a:latin typeface="Comic Sans MS" panose="030F0702030302020204" pitchFamily="66" charset="0"/>
              </a:rPr>
              <a:t>w</a:t>
            </a:r>
            <a:r>
              <a:rPr lang="en-GB" sz="3600" dirty="0">
                <a:solidFill>
                  <a:srgbClr val="FF0000"/>
                </a:solidFill>
                <a:latin typeface="Comic Sans MS" panose="030F0702030302020204" pitchFamily="66" charset="0"/>
              </a:rPr>
              <a:t>hen          </a:t>
            </a:r>
            <a:r>
              <a:rPr lang="en-GB" sz="3600" dirty="0">
                <a:latin typeface="Comic Sans MS" panose="030F0702030302020204" pitchFamily="66" charset="0"/>
              </a:rPr>
              <a:t>t</a:t>
            </a:r>
            <a:r>
              <a:rPr lang="en-GB" sz="3600" dirty="0">
                <a:solidFill>
                  <a:srgbClr val="FF0000"/>
                </a:solidFill>
                <a:latin typeface="Comic Sans MS" panose="030F0702030302020204" pitchFamily="66" charset="0"/>
              </a:rPr>
              <a:t>here  </a:t>
            </a:r>
            <a:endParaRPr lang="en-GB" sz="3600" dirty="0">
              <a:latin typeface="Comic Sans MS" panose="030F0702030302020204" pitchFamily="66" charset="0"/>
            </a:endParaRPr>
          </a:p>
        </p:txBody>
      </p:sp>
    </p:spTree>
    <p:extLst>
      <p:ext uri="{BB962C8B-B14F-4D97-AF65-F5344CB8AC3E}">
        <p14:creationId xmlns:p14="http://schemas.microsoft.com/office/powerpoint/2010/main" val="3396289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C6190A-1E09-4E68-B535-2F7E69FB66E1}"/>
              </a:ext>
            </a:extLst>
          </p:cNvPr>
          <p:cNvSpPr/>
          <p:nvPr/>
        </p:nvSpPr>
        <p:spPr>
          <a:xfrm>
            <a:off x="238539" y="297674"/>
            <a:ext cx="11836920" cy="6247864"/>
          </a:xfrm>
          <a:prstGeom prst="rect">
            <a:avLst/>
          </a:prstGeom>
        </p:spPr>
        <p:txBody>
          <a:bodyPr wrap="square">
            <a:spAutoFit/>
          </a:bodyPr>
          <a:lstStyle/>
          <a:p>
            <a:r>
              <a:rPr lang="en-GB" sz="4800" dirty="0">
                <a:latin typeface="Comic Sans MS" panose="030F0702030302020204" pitchFamily="66" charset="0"/>
              </a:rPr>
              <a:t>What can you do to help ?</a:t>
            </a:r>
          </a:p>
          <a:p>
            <a:r>
              <a:rPr lang="en-GB" sz="4400" dirty="0">
                <a:latin typeface="Comic Sans MS" panose="030F0702030302020204" pitchFamily="66" charset="0"/>
              </a:rPr>
              <a:t> </a:t>
            </a:r>
          </a:p>
          <a:p>
            <a:r>
              <a:rPr lang="en-GB" sz="4400" dirty="0">
                <a:solidFill>
                  <a:srgbClr val="FF0000"/>
                </a:solidFill>
                <a:latin typeface="Comic Sans MS" panose="030F0702030302020204" pitchFamily="66" charset="0"/>
              </a:rPr>
              <a:t>Spend some time helping  – little and often is best</a:t>
            </a:r>
          </a:p>
          <a:p>
            <a:r>
              <a:rPr lang="en-GB" sz="4400" dirty="0">
                <a:latin typeface="Comic Sans MS" panose="030F0702030302020204" pitchFamily="66" charset="0"/>
              </a:rPr>
              <a:t>   </a:t>
            </a:r>
          </a:p>
          <a:p>
            <a:r>
              <a:rPr lang="en-GB" sz="4400" dirty="0">
                <a:solidFill>
                  <a:srgbClr val="002060"/>
                </a:solidFill>
                <a:latin typeface="Comic Sans MS" panose="030F0702030302020204" pitchFamily="66" charset="0"/>
              </a:rPr>
              <a:t>Play games – make it as fun and enjoyable as possible  </a:t>
            </a:r>
          </a:p>
          <a:p>
            <a:r>
              <a:rPr lang="en-GB" sz="4400" dirty="0">
                <a:latin typeface="Comic Sans MS" panose="030F0702030302020204" pitchFamily="66" charset="0"/>
              </a:rPr>
              <a:t> </a:t>
            </a:r>
          </a:p>
          <a:p>
            <a:r>
              <a:rPr lang="en-GB" sz="4400" dirty="0">
                <a:solidFill>
                  <a:schemeClr val="accent6">
                    <a:lumMod val="75000"/>
                  </a:schemeClr>
                </a:solidFill>
                <a:latin typeface="Comic Sans MS" panose="030F0702030302020204" pitchFamily="66" charset="0"/>
              </a:rPr>
              <a:t>Lots of encouragement and praise! </a:t>
            </a:r>
          </a:p>
        </p:txBody>
      </p:sp>
    </p:spTree>
    <p:extLst>
      <p:ext uri="{BB962C8B-B14F-4D97-AF65-F5344CB8AC3E}">
        <p14:creationId xmlns:p14="http://schemas.microsoft.com/office/powerpoint/2010/main" val="50523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8F010F-8CED-4FEE-949E-5C95A92BB394}"/>
              </a:ext>
            </a:extLst>
          </p:cNvPr>
          <p:cNvSpPr/>
          <p:nvPr/>
        </p:nvSpPr>
        <p:spPr>
          <a:xfrm>
            <a:off x="278296" y="447334"/>
            <a:ext cx="11675165" cy="4524315"/>
          </a:xfrm>
          <a:prstGeom prst="rect">
            <a:avLst/>
          </a:prstGeom>
        </p:spPr>
        <p:txBody>
          <a:bodyPr wrap="square">
            <a:spAutoFit/>
          </a:bodyPr>
          <a:lstStyle/>
          <a:p>
            <a:r>
              <a:rPr lang="en-GB" sz="3600" dirty="0">
                <a:latin typeface="Comic Sans MS" panose="030F0702030302020204" pitchFamily="66" charset="0"/>
              </a:rPr>
              <a:t>Some useful websites:</a:t>
            </a:r>
          </a:p>
          <a:p>
            <a:endParaRPr lang="en-GB" sz="3600" dirty="0">
              <a:latin typeface="Comic Sans MS" panose="030F0702030302020204" pitchFamily="66" charset="0"/>
            </a:endParaRPr>
          </a:p>
          <a:p>
            <a:r>
              <a:rPr lang="en-GB" sz="2400" dirty="0">
                <a:latin typeface="Comic Sans MS" panose="030F0702030302020204" pitchFamily="66" charset="0"/>
              </a:rPr>
              <a:t>https://spellingframe.co.uk/</a:t>
            </a:r>
          </a:p>
          <a:p>
            <a:r>
              <a:rPr lang="en-GB" sz="2400" dirty="0">
                <a:latin typeface="Comic Sans MS" panose="030F0702030302020204" pitchFamily="66" charset="0"/>
                <a:hlinkClick r:id="rId2">
                  <a:extLst>
                    <a:ext uri="{A12FA001-AC4F-418D-AE19-62706E023703}">
                      <ahyp:hlinkClr xmlns:ahyp="http://schemas.microsoft.com/office/drawing/2018/hyperlinkcolor" val="tx"/>
                    </a:ext>
                  </a:extLst>
                </a:hlinkClick>
              </a:rPr>
              <a:t>http://funschool.kaboose.com/globe-rider/explorer-adventures/games/game_atonra_the_lost_statue.html</a:t>
            </a:r>
            <a:endParaRPr lang="en-GB" sz="2400" dirty="0">
              <a:latin typeface="Comic Sans MS" panose="030F0702030302020204" pitchFamily="66" charset="0"/>
            </a:endParaRPr>
          </a:p>
          <a:p>
            <a:r>
              <a:rPr lang="en-GB" sz="2400" dirty="0">
                <a:latin typeface="Comic Sans MS" panose="030F0702030302020204" pitchFamily="66" charset="0"/>
              </a:rPr>
              <a:t>http://www.kidsspell.com/</a:t>
            </a:r>
          </a:p>
          <a:p>
            <a:r>
              <a:rPr lang="en-GB" sz="2400" dirty="0">
                <a:latin typeface="Comic Sans MS" panose="030F0702030302020204" pitchFamily="66" charset="0"/>
              </a:rPr>
              <a:t>http://www.crickweb.co.uk/ks2literacy.html </a:t>
            </a:r>
          </a:p>
          <a:p>
            <a:r>
              <a:rPr lang="en-GB" sz="2400" dirty="0">
                <a:latin typeface="Comic Sans MS" panose="030F0702030302020204" pitchFamily="66" charset="0"/>
              </a:rPr>
              <a:t>http://www.bbc.co.uk/schools/wordsandpictures/longvow/poems/fpoem.shtml http://www.funbrain.com/kidscenter.htm l http://www.bbc.co.uk/schools/spellits/ </a:t>
            </a:r>
          </a:p>
          <a:p>
            <a:r>
              <a:rPr lang="en-GB" sz="2400" dirty="0">
                <a:latin typeface="Comic Sans MS" panose="030F0702030302020204" pitchFamily="66" charset="0"/>
              </a:rPr>
              <a:t>http://www.parentsintouch.co.uk/Spelling-worksheets </a:t>
            </a:r>
          </a:p>
        </p:txBody>
      </p:sp>
    </p:spTree>
    <p:extLst>
      <p:ext uri="{BB962C8B-B14F-4D97-AF65-F5344CB8AC3E}">
        <p14:creationId xmlns:p14="http://schemas.microsoft.com/office/powerpoint/2010/main" val="3487262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55E368-3B8C-4C2E-A061-88E4F6D0127F}"/>
              </a:ext>
            </a:extLst>
          </p:cNvPr>
          <p:cNvSpPr/>
          <p:nvPr/>
        </p:nvSpPr>
        <p:spPr>
          <a:xfrm>
            <a:off x="649357" y="583096"/>
            <a:ext cx="11012556" cy="6247864"/>
          </a:xfrm>
          <a:prstGeom prst="rect">
            <a:avLst/>
          </a:prstGeom>
        </p:spPr>
        <p:txBody>
          <a:bodyPr wrap="square">
            <a:spAutoFit/>
          </a:bodyPr>
          <a:lstStyle/>
          <a:p>
            <a:r>
              <a:rPr lang="en-GB" sz="4000" dirty="0">
                <a:latin typeface="Comic Sans MS" panose="030F0702030302020204" pitchFamily="66" charset="0"/>
              </a:rPr>
              <a:t>Children who struggle with spelling usually have </a:t>
            </a:r>
            <a:r>
              <a:rPr lang="en-GB" sz="4000" dirty="0">
                <a:solidFill>
                  <a:srgbClr val="FF0000"/>
                </a:solidFill>
                <a:latin typeface="Comic Sans MS" panose="030F0702030302020204" pitchFamily="66" charset="0"/>
              </a:rPr>
              <a:t>no strategies </a:t>
            </a:r>
            <a:r>
              <a:rPr lang="en-GB" sz="4000" dirty="0">
                <a:latin typeface="Comic Sans MS" panose="030F0702030302020204" pitchFamily="66" charset="0"/>
              </a:rPr>
              <a:t>up their sleeve when they get stuck on a word. Ask any weak spellers the question, ‘</a:t>
            </a:r>
            <a:r>
              <a:rPr lang="en-GB" sz="4000" u="sng" dirty="0">
                <a:latin typeface="Comic Sans MS" panose="030F0702030302020204" pitchFamily="66" charset="0"/>
              </a:rPr>
              <a:t>what do you do when you cannot spell a word’. </a:t>
            </a:r>
            <a:r>
              <a:rPr lang="en-GB" sz="4000" dirty="0">
                <a:latin typeface="Comic Sans MS" panose="030F0702030302020204" pitchFamily="66" charset="0"/>
              </a:rPr>
              <a:t>They will have, at best, one strategy. But it is most likely that they guess. To help them become better spellers they need to </a:t>
            </a:r>
            <a:r>
              <a:rPr lang="en-GB" sz="4000" dirty="0">
                <a:solidFill>
                  <a:srgbClr val="FF0000"/>
                </a:solidFill>
                <a:latin typeface="Comic Sans MS" panose="030F0702030302020204" pitchFamily="66" charset="0"/>
              </a:rPr>
              <a:t>acquire a range of different approaches to help them.                                </a:t>
            </a:r>
            <a:r>
              <a:rPr lang="en-GB" sz="4000" i="1" dirty="0">
                <a:latin typeface="Comic Sans MS" panose="030F0702030302020204" pitchFamily="66" charset="0"/>
              </a:rPr>
              <a:t>Pie Corbett </a:t>
            </a:r>
          </a:p>
        </p:txBody>
      </p:sp>
    </p:spTree>
    <p:extLst>
      <p:ext uri="{BB962C8B-B14F-4D97-AF65-F5344CB8AC3E}">
        <p14:creationId xmlns:p14="http://schemas.microsoft.com/office/powerpoint/2010/main" val="140193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7D7F75-6D21-4080-8AAC-1159C4678C6A}"/>
              </a:ext>
            </a:extLst>
          </p:cNvPr>
          <p:cNvSpPr/>
          <p:nvPr/>
        </p:nvSpPr>
        <p:spPr>
          <a:xfrm>
            <a:off x="371061" y="566678"/>
            <a:ext cx="11555896" cy="5324535"/>
          </a:xfrm>
          <a:prstGeom prst="rect">
            <a:avLst/>
          </a:prstGeom>
        </p:spPr>
        <p:txBody>
          <a:bodyPr wrap="square">
            <a:spAutoFit/>
          </a:bodyPr>
          <a:lstStyle/>
          <a:p>
            <a:r>
              <a:rPr lang="en-GB" sz="4400" dirty="0">
                <a:latin typeface="Comic Sans MS" panose="030F0702030302020204" pitchFamily="66" charset="0"/>
              </a:rPr>
              <a:t>What makes a good speller?</a:t>
            </a:r>
          </a:p>
          <a:p>
            <a:r>
              <a:rPr lang="en-GB" sz="4400" dirty="0">
                <a:latin typeface="Comic Sans MS" panose="030F0702030302020204" pitchFamily="66" charset="0"/>
              </a:rPr>
              <a:t> </a:t>
            </a:r>
          </a:p>
          <a:p>
            <a:r>
              <a:rPr lang="en-GB" sz="2800" dirty="0">
                <a:latin typeface="Comic Sans MS" panose="030F0702030302020204" pitchFamily="66" charset="0"/>
              </a:rPr>
              <a:t>Good visible memory                              Positive attitude  </a:t>
            </a:r>
          </a:p>
          <a:p>
            <a:r>
              <a:rPr lang="en-GB" sz="2800" dirty="0">
                <a:latin typeface="Comic Sans MS" panose="030F0702030302020204" pitchFamily="66" charset="0"/>
              </a:rPr>
              <a:t>Recognise rhyme and rhythm                 Perseverance   </a:t>
            </a:r>
          </a:p>
          <a:p>
            <a:r>
              <a:rPr lang="en-GB" sz="2800" dirty="0">
                <a:latin typeface="Comic Sans MS" panose="030F0702030302020204" pitchFamily="66" charset="0"/>
              </a:rPr>
              <a:t>Distinguish sounds around them             Syllables               </a:t>
            </a:r>
          </a:p>
          <a:p>
            <a:r>
              <a:rPr lang="en-GB" sz="2800" dirty="0">
                <a:latin typeface="Comic Sans MS" panose="030F0702030302020204" pitchFamily="66" charset="0"/>
              </a:rPr>
              <a:t>Oral blending and segmenting                Hold a pencil</a:t>
            </a:r>
          </a:p>
          <a:p>
            <a:r>
              <a:rPr lang="en-GB" sz="2800" dirty="0">
                <a:latin typeface="Comic Sans MS" panose="030F0702030302020204" pitchFamily="66" charset="0"/>
              </a:rPr>
              <a:t>Observe order of events                       Recognise parts of a whole    Rules/conventions/strategies               Recognising Patterns  </a:t>
            </a:r>
          </a:p>
          <a:p>
            <a:r>
              <a:rPr lang="en-GB" sz="2800" dirty="0">
                <a:latin typeface="Comic Sans MS" panose="030F0702030302020204" pitchFamily="66" charset="0"/>
              </a:rPr>
              <a:t>Exceptions/tricky words                      Alphabet – sounds and names  </a:t>
            </a:r>
          </a:p>
          <a:p>
            <a:r>
              <a:rPr lang="en-GB" sz="2800" dirty="0">
                <a:latin typeface="Comic Sans MS" panose="030F0702030302020204" pitchFamily="66" charset="0"/>
              </a:rPr>
              <a:t>Link letters with sounds                        Prefixes/suffixes  </a:t>
            </a:r>
          </a:p>
          <a:p>
            <a:r>
              <a:rPr lang="en-GB" sz="2800" dirty="0">
                <a:latin typeface="Comic Sans MS" panose="030F0702030302020204" pitchFamily="66" charset="0"/>
              </a:rPr>
              <a:t>Inflected endings                                  RWI Phonics</a:t>
            </a:r>
            <a:endParaRPr lang="en-GB" dirty="0">
              <a:latin typeface="Comic Sans MS" panose="030F0702030302020204" pitchFamily="66" charset="0"/>
            </a:endParaRPr>
          </a:p>
        </p:txBody>
      </p:sp>
    </p:spTree>
    <p:extLst>
      <p:ext uri="{BB962C8B-B14F-4D97-AF65-F5344CB8AC3E}">
        <p14:creationId xmlns:p14="http://schemas.microsoft.com/office/powerpoint/2010/main" val="428623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70D3F7-B8D3-404A-B1E0-3FDF9634D674}"/>
              </a:ext>
            </a:extLst>
          </p:cNvPr>
          <p:cNvSpPr/>
          <p:nvPr/>
        </p:nvSpPr>
        <p:spPr>
          <a:xfrm>
            <a:off x="1696277" y="552133"/>
            <a:ext cx="9170505" cy="5786199"/>
          </a:xfrm>
          <a:prstGeom prst="rect">
            <a:avLst/>
          </a:prstGeom>
        </p:spPr>
        <p:txBody>
          <a:bodyPr wrap="square">
            <a:spAutoFit/>
          </a:bodyPr>
          <a:lstStyle/>
          <a:p>
            <a:r>
              <a:rPr lang="en-GB" sz="4400" dirty="0">
                <a:latin typeface="Comic Sans MS" panose="030F0702030302020204" pitchFamily="66" charset="0"/>
              </a:rPr>
              <a:t>Good Spellers Apply:</a:t>
            </a:r>
          </a:p>
          <a:p>
            <a:r>
              <a:rPr lang="en-GB" sz="4400" dirty="0">
                <a:latin typeface="Comic Sans MS" panose="030F0702030302020204" pitchFamily="66" charset="0"/>
              </a:rPr>
              <a:t> </a:t>
            </a:r>
          </a:p>
          <a:p>
            <a:pPr marL="285750" indent="-285750">
              <a:buFont typeface="Wingdings" panose="05000000000000000000" pitchFamily="2" charset="2"/>
              <a:buChar char="ü"/>
            </a:pPr>
            <a:r>
              <a:rPr lang="en-GB" sz="4400" dirty="0">
                <a:latin typeface="Comic Sans MS" panose="030F0702030302020204" pitchFamily="66" charset="0"/>
              </a:rPr>
              <a:t> Phonics </a:t>
            </a:r>
          </a:p>
          <a:p>
            <a:pPr marL="285750" indent="-285750">
              <a:buFont typeface="Wingdings" panose="05000000000000000000" pitchFamily="2" charset="2"/>
              <a:buChar char="ü"/>
            </a:pPr>
            <a:r>
              <a:rPr lang="en-GB" sz="4400" dirty="0">
                <a:latin typeface="Comic Sans MS" panose="030F0702030302020204" pitchFamily="66" charset="0"/>
              </a:rPr>
              <a:t> Words within words </a:t>
            </a:r>
          </a:p>
          <a:p>
            <a:pPr marL="285750" indent="-285750">
              <a:buFont typeface="Wingdings" panose="05000000000000000000" pitchFamily="2" charset="2"/>
              <a:buChar char="ü"/>
            </a:pPr>
            <a:r>
              <a:rPr lang="en-GB" sz="4400" dirty="0">
                <a:latin typeface="Comic Sans MS" panose="030F0702030302020204" pitchFamily="66" charset="0"/>
              </a:rPr>
              <a:t> Grammatical knowledge </a:t>
            </a:r>
          </a:p>
          <a:p>
            <a:pPr marL="285750" indent="-285750">
              <a:buFont typeface="Wingdings" panose="05000000000000000000" pitchFamily="2" charset="2"/>
              <a:buChar char="ü"/>
            </a:pPr>
            <a:r>
              <a:rPr lang="en-GB" sz="4400" dirty="0">
                <a:latin typeface="Comic Sans MS" panose="030F0702030302020204" pitchFamily="66" charset="0"/>
              </a:rPr>
              <a:t> Memory and experience</a:t>
            </a:r>
          </a:p>
          <a:p>
            <a:pPr marL="285750" indent="-285750">
              <a:buFont typeface="Wingdings" panose="05000000000000000000" pitchFamily="2" charset="2"/>
              <a:buChar char="ü"/>
            </a:pPr>
            <a:r>
              <a:rPr lang="en-GB" sz="4400" dirty="0">
                <a:latin typeface="Comic Sans MS" panose="030F0702030302020204" pitchFamily="66" charset="0"/>
              </a:rPr>
              <a:t> Existing knowledge</a:t>
            </a:r>
          </a:p>
          <a:p>
            <a:pPr marL="285750" indent="-285750">
              <a:buFont typeface="Wingdings" panose="05000000000000000000" pitchFamily="2" charset="2"/>
              <a:buChar char="ü"/>
            </a:pPr>
            <a:r>
              <a:rPr lang="en-GB" sz="4400" dirty="0">
                <a:latin typeface="Comic Sans MS" panose="030F0702030302020204" pitchFamily="66" charset="0"/>
              </a:rPr>
              <a:t> Synonyms  </a:t>
            </a:r>
          </a:p>
          <a:p>
            <a:r>
              <a:rPr lang="en-GB" dirty="0"/>
              <a:t> </a:t>
            </a:r>
          </a:p>
        </p:txBody>
      </p:sp>
    </p:spTree>
    <p:extLst>
      <p:ext uri="{BB962C8B-B14F-4D97-AF65-F5344CB8AC3E}">
        <p14:creationId xmlns:p14="http://schemas.microsoft.com/office/powerpoint/2010/main" val="585406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rwi speed sound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3863" y="197906"/>
            <a:ext cx="4645025" cy="652884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3E09EE6-8BC9-41CF-89AD-265A851159F5}"/>
              </a:ext>
            </a:extLst>
          </p:cNvPr>
          <p:cNvSpPr txBox="1"/>
          <p:nvPr/>
        </p:nvSpPr>
        <p:spPr>
          <a:xfrm>
            <a:off x="609600" y="940904"/>
            <a:ext cx="3154017" cy="2062103"/>
          </a:xfrm>
          <a:prstGeom prst="rect">
            <a:avLst/>
          </a:prstGeom>
          <a:noFill/>
        </p:spPr>
        <p:txBody>
          <a:bodyPr wrap="square" rtlCol="0">
            <a:spAutoFit/>
          </a:bodyPr>
          <a:lstStyle/>
          <a:p>
            <a:r>
              <a:rPr lang="en-GB" sz="3200" dirty="0"/>
              <a:t>Children need to be able to use phonics to spell accurately.</a:t>
            </a:r>
          </a:p>
        </p:txBody>
      </p:sp>
    </p:spTree>
    <p:extLst>
      <p:ext uri="{BB962C8B-B14F-4D97-AF65-F5344CB8AC3E}">
        <p14:creationId xmlns:p14="http://schemas.microsoft.com/office/powerpoint/2010/main" val="3408215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05568415"/>
              </p:ext>
            </p:extLst>
          </p:nvPr>
        </p:nvGraphicFramePr>
        <p:xfrm>
          <a:off x="557388" y="1616205"/>
          <a:ext cx="4800600" cy="3162935"/>
        </p:xfrm>
        <a:graphic>
          <a:graphicData uri="http://schemas.openxmlformats.org/drawingml/2006/table">
            <a:tbl>
              <a:tblPr firstRow="1" firstCol="1" lastRow="1" lastCol="1" bandRow="1" bandCol="1">
                <a:tableStyleId>{5C22544A-7EE6-4342-B048-85BDC9FD1C3A}</a:tableStyleId>
              </a:tblPr>
              <a:tblGrid>
                <a:gridCol w="4800600">
                  <a:extLst>
                    <a:ext uri="{9D8B030D-6E8A-4147-A177-3AD203B41FA5}">
                      <a16:colId xmlns:a16="http://schemas.microsoft.com/office/drawing/2014/main" val="20000"/>
                    </a:ext>
                  </a:extLst>
                </a:gridCol>
              </a:tblGrid>
              <a:tr h="0">
                <a:tc>
                  <a:txBody>
                    <a:bodyPr/>
                    <a:lstStyle/>
                    <a:p>
                      <a:pPr algn="just">
                        <a:lnSpc>
                          <a:spcPct val="115000"/>
                        </a:lnSpc>
                        <a:spcAft>
                          <a:spcPts val="0"/>
                        </a:spcAft>
                      </a:pPr>
                      <a:r>
                        <a:rPr lang="en-GB" sz="2600" b="0" dirty="0">
                          <a:effectLst/>
                          <a:latin typeface="SassoonCRInfant" panose="00000400000000000000" pitchFamily="2" charset="0"/>
                        </a:rPr>
                        <a:t>the, a, do, to, today, of, said, says, are, were, was, is, his, has, I, you, your, they, be, he, me, she, we, no, go, so, by, my, here, there, where, love, come, some, one, once, ask, friend, school, put, push, pull, full, house, our</a:t>
                      </a:r>
                      <a:endParaRPr lang="en-GB" sz="1200" b="0" dirty="0">
                        <a:effectLst/>
                        <a:latin typeface="SassoonCRInfant" panose="00000400000000000000" pitchFamily="2" charset="0"/>
                        <a:ea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60685021"/>
              </p:ext>
            </p:extLst>
          </p:nvPr>
        </p:nvGraphicFramePr>
        <p:xfrm>
          <a:off x="6777567" y="1474968"/>
          <a:ext cx="4800600" cy="3685794"/>
        </p:xfrm>
        <a:graphic>
          <a:graphicData uri="http://schemas.openxmlformats.org/drawingml/2006/table">
            <a:tbl>
              <a:tblPr firstRow="1" firstCol="1" lastRow="1" lastCol="1" bandRow="1" bandCol="1">
                <a:tableStyleId>{5C22544A-7EE6-4342-B048-85BDC9FD1C3A}</a:tableStyleId>
              </a:tblPr>
              <a:tblGrid>
                <a:gridCol w="4800600">
                  <a:extLst>
                    <a:ext uri="{9D8B030D-6E8A-4147-A177-3AD203B41FA5}">
                      <a16:colId xmlns:a16="http://schemas.microsoft.com/office/drawing/2014/main" val="20000"/>
                    </a:ext>
                  </a:extLst>
                </a:gridCol>
              </a:tblGrid>
              <a:tr h="1218565">
                <a:tc>
                  <a:txBody>
                    <a:bodyPr/>
                    <a:lstStyle/>
                    <a:p>
                      <a:pPr algn="just">
                        <a:lnSpc>
                          <a:spcPct val="115000"/>
                        </a:lnSpc>
                        <a:spcAft>
                          <a:spcPts val="0"/>
                        </a:spcAft>
                      </a:pPr>
                      <a:r>
                        <a:rPr lang="en-GB" sz="2000" b="0" dirty="0">
                          <a:effectLst/>
                          <a:latin typeface="SassoonCRInfant" panose="00000400000000000000" pitchFamily="2" charset="0"/>
                        </a:rPr>
                        <a:t>door, floor, poor, because, find, kind, mind, behind, child, children, wild, climb, most, only, both, old, cold, gold, hold, told, every, everybody, even, great, break, steak, pretty, beautiful, after, fast, last, past, father, class, grass, pass, plant, path, bath, hour, move, prove, improve, sure, sugar, eye, could, should, would, who, whole, any, many, clothes, busy, people, water, again, half, money, Mr, Mrs, parents, Christmas </a:t>
                      </a:r>
                      <a:endParaRPr lang="en-GB" sz="1200" b="0" dirty="0">
                        <a:effectLst/>
                        <a:latin typeface="SassoonCRInfant" panose="00000400000000000000" pitchFamily="2" charset="0"/>
                      </a:endParaRPr>
                    </a:p>
                    <a:p>
                      <a:pPr>
                        <a:lnSpc>
                          <a:spcPct val="115000"/>
                        </a:lnSpc>
                        <a:spcAft>
                          <a:spcPts val="0"/>
                        </a:spcAft>
                      </a:pPr>
                      <a:r>
                        <a:rPr lang="en-GB" sz="1100" dirty="0">
                          <a:effectLst/>
                        </a:rPr>
                        <a:t> </a:t>
                      </a:r>
                      <a:endParaRPr lang="en-GB" sz="1200" dirty="0">
                        <a:effectLst/>
                        <a:latin typeface="Times New Roman"/>
                        <a:ea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5" name="TextBox 4"/>
          <p:cNvSpPr txBox="1"/>
          <p:nvPr/>
        </p:nvSpPr>
        <p:spPr>
          <a:xfrm>
            <a:off x="654756" y="609600"/>
            <a:ext cx="4481688" cy="369332"/>
          </a:xfrm>
          <a:prstGeom prst="rect">
            <a:avLst/>
          </a:prstGeom>
          <a:noFill/>
        </p:spPr>
        <p:txBody>
          <a:bodyPr wrap="square" rtlCol="0">
            <a:spAutoFit/>
          </a:bodyPr>
          <a:lstStyle/>
          <a:p>
            <a:pPr algn="ctr"/>
            <a:endParaRPr lang="en-GB" dirty="0"/>
          </a:p>
        </p:txBody>
      </p:sp>
      <p:sp>
        <p:nvSpPr>
          <p:cNvPr id="6" name="TextBox 5"/>
          <p:cNvSpPr txBox="1"/>
          <p:nvPr/>
        </p:nvSpPr>
        <p:spPr>
          <a:xfrm>
            <a:off x="654756" y="794266"/>
            <a:ext cx="4481688" cy="369332"/>
          </a:xfrm>
          <a:prstGeom prst="rect">
            <a:avLst/>
          </a:prstGeom>
          <a:noFill/>
        </p:spPr>
        <p:txBody>
          <a:bodyPr wrap="square" rtlCol="0">
            <a:spAutoFit/>
          </a:bodyPr>
          <a:lstStyle/>
          <a:p>
            <a:pPr algn="ctr"/>
            <a:r>
              <a:rPr lang="en-GB" dirty="0">
                <a:latin typeface="SassoonCRInfant" panose="00000400000000000000" pitchFamily="2" charset="0"/>
              </a:rPr>
              <a:t>Year 1 common exception words</a:t>
            </a:r>
          </a:p>
        </p:txBody>
      </p:sp>
      <p:sp>
        <p:nvSpPr>
          <p:cNvPr id="7" name="TextBox 6"/>
          <p:cNvSpPr txBox="1"/>
          <p:nvPr/>
        </p:nvSpPr>
        <p:spPr>
          <a:xfrm>
            <a:off x="6914444" y="710441"/>
            <a:ext cx="4481688" cy="369332"/>
          </a:xfrm>
          <a:prstGeom prst="rect">
            <a:avLst/>
          </a:prstGeom>
          <a:noFill/>
        </p:spPr>
        <p:txBody>
          <a:bodyPr wrap="square" rtlCol="0">
            <a:spAutoFit/>
          </a:bodyPr>
          <a:lstStyle/>
          <a:p>
            <a:pPr algn="ctr"/>
            <a:r>
              <a:rPr lang="en-GB" dirty="0">
                <a:latin typeface="SassoonCRInfant" panose="00000400000000000000" pitchFamily="2" charset="0"/>
              </a:rPr>
              <a:t>Year 2 common exception words</a:t>
            </a:r>
          </a:p>
        </p:txBody>
      </p:sp>
      <p:sp>
        <p:nvSpPr>
          <p:cNvPr id="2" name="TextBox 1">
            <a:extLst>
              <a:ext uri="{FF2B5EF4-FFF2-40B4-BE49-F238E27FC236}">
                <a16:creationId xmlns:a16="http://schemas.microsoft.com/office/drawing/2014/main" id="{E8E1FD2B-7BBA-4C80-8ECB-AB5075C1B46E}"/>
              </a:ext>
            </a:extLst>
          </p:cNvPr>
          <p:cNvSpPr txBox="1"/>
          <p:nvPr/>
        </p:nvSpPr>
        <p:spPr>
          <a:xfrm>
            <a:off x="1113183" y="5539409"/>
            <a:ext cx="9448800" cy="954107"/>
          </a:xfrm>
          <a:prstGeom prst="rect">
            <a:avLst/>
          </a:prstGeom>
          <a:noFill/>
        </p:spPr>
        <p:txBody>
          <a:bodyPr wrap="square" rtlCol="0">
            <a:spAutoFit/>
          </a:bodyPr>
          <a:lstStyle/>
          <a:p>
            <a:r>
              <a:rPr lang="en-GB" sz="2800" dirty="0"/>
              <a:t>Learning how to read and spell these words helps children with their pace and confidence in writing.</a:t>
            </a:r>
          </a:p>
        </p:txBody>
      </p:sp>
    </p:spTree>
    <p:extLst>
      <p:ext uri="{BB962C8B-B14F-4D97-AF65-F5344CB8AC3E}">
        <p14:creationId xmlns:p14="http://schemas.microsoft.com/office/powerpoint/2010/main" val="749222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8FD46F-C6E0-47BD-834D-C5F880C6A784}"/>
              </a:ext>
            </a:extLst>
          </p:cNvPr>
          <p:cNvSpPr txBox="1"/>
          <p:nvPr/>
        </p:nvSpPr>
        <p:spPr>
          <a:xfrm>
            <a:off x="410818" y="344556"/>
            <a:ext cx="11025808" cy="6370975"/>
          </a:xfrm>
          <a:prstGeom prst="rect">
            <a:avLst/>
          </a:prstGeom>
          <a:noFill/>
        </p:spPr>
        <p:txBody>
          <a:bodyPr wrap="square" rtlCol="0">
            <a:spAutoFit/>
          </a:bodyPr>
          <a:lstStyle/>
          <a:p>
            <a:r>
              <a:rPr lang="en-GB" sz="2400" dirty="0"/>
              <a:t>There are lots of strategies that can be used to teach children to spell. They don’t have to always depend on sitting down with paper and pen. The more creative the better.</a:t>
            </a:r>
          </a:p>
          <a:p>
            <a:endParaRPr lang="en-GB" sz="2400" dirty="0"/>
          </a:p>
          <a:p>
            <a:pPr marL="457200" indent="-457200">
              <a:buFont typeface="Arial" panose="020B0604020202020204" pitchFamily="34" charset="0"/>
              <a:buChar char="•"/>
            </a:pPr>
            <a:r>
              <a:rPr lang="en-GB" sz="2400" dirty="0"/>
              <a:t>Use chalk to write the word on the pavement</a:t>
            </a:r>
          </a:p>
          <a:p>
            <a:pPr marL="457200" indent="-457200">
              <a:buFont typeface="Arial" panose="020B0604020202020204" pitchFamily="34" charset="0"/>
              <a:buChar char="•"/>
            </a:pPr>
            <a:r>
              <a:rPr lang="en-GB" sz="2400" dirty="0"/>
              <a:t>How many times can you write the word in 1 minute? Can you beat your score?</a:t>
            </a:r>
          </a:p>
          <a:p>
            <a:pPr marL="457200" indent="-457200">
              <a:buFont typeface="Arial" panose="020B0604020202020204" pitchFamily="34" charset="0"/>
              <a:buChar char="•"/>
            </a:pPr>
            <a:r>
              <a:rPr lang="en-GB" sz="2400" dirty="0"/>
              <a:t>Chunk the word into smaller parts.</a:t>
            </a:r>
          </a:p>
          <a:p>
            <a:pPr marL="457200" indent="-457200">
              <a:buFont typeface="Arial" panose="020B0604020202020204" pitchFamily="34" charset="0"/>
              <a:buChar char="•"/>
            </a:pPr>
            <a:r>
              <a:rPr lang="en-GB" sz="2400" dirty="0"/>
              <a:t>Look, say, trace, cover, write check.</a:t>
            </a:r>
          </a:p>
          <a:p>
            <a:pPr marL="457200" indent="-457200">
              <a:buFont typeface="Arial" panose="020B0604020202020204" pitchFamily="34" charset="0"/>
              <a:buChar char="•"/>
            </a:pPr>
            <a:r>
              <a:rPr lang="en-GB" sz="2400" dirty="0"/>
              <a:t>Mnemonics- said (sausages and insects dance</a:t>
            </a:r>
          </a:p>
          <a:p>
            <a:pPr marL="457200" indent="-457200">
              <a:buFont typeface="Arial" panose="020B0604020202020204" pitchFamily="34" charset="0"/>
              <a:buChar char="•"/>
            </a:pPr>
            <a:r>
              <a:rPr lang="en-GB" sz="2400" dirty="0"/>
              <a:t>Think of other words with the same pattern- night, fight, right…</a:t>
            </a:r>
          </a:p>
          <a:p>
            <a:pPr marL="457200" indent="-457200">
              <a:buFont typeface="Arial" panose="020B0604020202020204" pitchFamily="34" charset="0"/>
              <a:buChar char="•"/>
            </a:pPr>
            <a:r>
              <a:rPr lang="en-GB" sz="2400" dirty="0"/>
              <a:t>Say it as you spell it- pe-o-</a:t>
            </a:r>
            <a:r>
              <a:rPr lang="en-GB" sz="2400" dirty="0" err="1"/>
              <a:t>ple</a:t>
            </a:r>
            <a:endParaRPr lang="en-GB" sz="3200" dirty="0"/>
          </a:p>
          <a:p>
            <a:pPr marL="457200" indent="-457200">
              <a:buFont typeface="Arial" panose="020B0604020202020204" pitchFamily="34" charset="0"/>
              <a:buChar char="•"/>
            </a:pPr>
            <a:r>
              <a:rPr lang="en-GB" sz="2400" dirty="0"/>
              <a:t>Look at the word shape. Does it look right?</a:t>
            </a:r>
          </a:p>
          <a:p>
            <a:pPr marL="457200" indent="-457200">
              <a:buFont typeface="Arial" panose="020B0604020202020204" pitchFamily="34" charset="0"/>
              <a:buChar char="•"/>
            </a:pPr>
            <a:r>
              <a:rPr lang="en-GB" sz="2400" dirty="0"/>
              <a:t>Underline the tricky part.</a:t>
            </a:r>
          </a:p>
          <a:p>
            <a:pPr marL="457200" indent="-457200">
              <a:buFont typeface="Arial" panose="020B0604020202020204" pitchFamily="34" charset="0"/>
              <a:buChar char="•"/>
            </a:pPr>
            <a:r>
              <a:rPr lang="en-GB" sz="2400" dirty="0"/>
              <a:t>Find smaller words inside the word. </a:t>
            </a:r>
            <a:r>
              <a:rPr lang="en-GB" sz="2400" dirty="0" err="1"/>
              <a:t>Eg.</a:t>
            </a:r>
            <a:r>
              <a:rPr lang="en-GB" sz="2400" dirty="0"/>
              <a:t> Teacher- each, ache, tea, her</a:t>
            </a:r>
          </a:p>
          <a:p>
            <a:pPr marL="457200" indent="-457200">
              <a:buFont typeface="Arial" panose="020B0604020202020204" pitchFamily="34" charset="0"/>
              <a:buChar char="•"/>
            </a:pPr>
            <a:r>
              <a:rPr lang="en-GB" sz="2400" dirty="0"/>
              <a:t>Use a different colour to highlight the tricky part of the word.</a:t>
            </a:r>
          </a:p>
          <a:p>
            <a:pPr marL="457200" indent="-457200">
              <a:buFont typeface="Arial" panose="020B0604020202020204" pitchFamily="34" charset="0"/>
              <a:buChar char="•"/>
            </a:pPr>
            <a:r>
              <a:rPr lang="en-GB" sz="2400" dirty="0"/>
              <a:t>Use different materials: paint, clay, sandpaper, play dough, felt tips…</a:t>
            </a:r>
          </a:p>
          <a:p>
            <a:pPr marL="457200" indent="-457200">
              <a:buFont typeface="Arial" panose="020B0604020202020204" pitchFamily="34" charset="0"/>
              <a:buChar char="•"/>
            </a:pPr>
            <a:r>
              <a:rPr lang="en-GB" sz="2400" dirty="0"/>
              <a:t>Look at the word and practise visualising it (see it behind your eyes)</a:t>
            </a:r>
          </a:p>
          <a:p>
            <a:pPr marL="457200" indent="-457200">
              <a:buFont typeface="Arial" panose="020B0604020202020204" pitchFamily="34" charset="0"/>
              <a:buChar char="•"/>
            </a:pPr>
            <a:endParaRPr lang="en-GB" sz="2400" dirty="0"/>
          </a:p>
        </p:txBody>
      </p:sp>
      <p:sp>
        <p:nvSpPr>
          <p:cNvPr id="6" name="Right Triangle 5">
            <a:extLst>
              <a:ext uri="{FF2B5EF4-FFF2-40B4-BE49-F238E27FC236}">
                <a16:creationId xmlns:a16="http://schemas.microsoft.com/office/drawing/2014/main" id="{09C27296-21D6-4024-BF37-519D64EEB018}"/>
              </a:ext>
            </a:extLst>
          </p:cNvPr>
          <p:cNvSpPr/>
          <p:nvPr/>
        </p:nvSpPr>
        <p:spPr>
          <a:xfrm>
            <a:off x="3498573" y="9561441"/>
            <a:ext cx="2027584" cy="1769167"/>
          </a:xfrm>
          <a:prstGeom prst="r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pic>
        <p:nvPicPr>
          <p:cNvPr id="5" name="Picture 4">
            <a:extLst>
              <a:ext uri="{FF2B5EF4-FFF2-40B4-BE49-F238E27FC236}">
                <a16:creationId xmlns:a16="http://schemas.microsoft.com/office/drawing/2014/main" id="{9483F18F-A635-4272-91AB-D7F67811F292}"/>
              </a:ext>
            </a:extLst>
          </p:cNvPr>
          <p:cNvPicPr>
            <a:picLocks noChangeAspect="1"/>
          </p:cNvPicPr>
          <p:nvPr/>
        </p:nvPicPr>
        <p:blipFill rotWithShape="1">
          <a:blip r:embed="rId2"/>
          <a:srcRect l="21777" t="43705" r="24161" b="15034"/>
          <a:stretch/>
        </p:blipFill>
        <p:spPr>
          <a:xfrm>
            <a:off x="6453809" y="3884253"/>
            <a:ext cx="1192696" cy="642389"/>
          </a:xfrm>
          <a:prstGeom prst="rect">
            <a:avLst/>
          </a:prstGeom>
        </p:spPr>
      </p:pic>
      <p:pic>
        <p:nvPicPr>
          <p:cNvPr id="7" name="Picture 6">
            <a:extLst>
              <a:ext uri="{FF2B5EF4-FFF2-40B4-BE49-F238E27FC236}">
                <a16:creationId xmlns:a16="http://schemas.microsoft.com/office/drawing/2014/main" id="{E18E191E-B9F9-44B4-B093-03F6B2F2B99B}"/>
              </a:ext>
            </a:extLst>
          </p:cNvPr>
          <p:cNvPicPr>
            <a:picLocks noChangeAspect="1"/>
          </p:cNvPicPr>
          <p:nvPr/>
        </p:nvPicPr>
        <p:blipFill rotWithShape="1">
          <a:blip r:embed="rId3"/>
          <a:srcRect t="33664" r="61504" b="25155"/>
          <a:stretch/>
        </p:blipFill>
        <p:spPr>
          <a:xfrm>
            <a:off x="1272208" y="12990232"/>
            <a:ext cx="357809" cy="206106"/>
          </a:xfrm>
          <a:prstGeom prst="rect">
            <a:avLst/>
          </a:prstGeom>
        </p:spPr>
      </p:pic>
      <p:pic>
        <p:nvPicPr>
          <p:cNvPr id="8" name="Picture 7">
            <a:extLst>
              <a:ext uri="{FF2B5EF4-FFF2-40B4-BE49-F238E27FC236}">
                <a16:creationId xmlns:a16="http://schemas.microsoft.com/office/drawing/2014/main" id="{ACBC682F-7083-4436-B635-C5F4C9EEA6FA}"/>
              </a:ext>
            </a:extLst>
          </p:cNvPr>
          <p:cNvPicPr>
            <a:picLocks noChangeAspect="1"/>
          </p:cNvPicPr>
          <p:nvPr/>
        </p:nvPicPr>
        <p:blipFill rotWithShape="1">
          <a:blip r:embed="rId3"/>
          <a:srcRect l="59039" t="36348" r="7593" b="22338"/>
          <a:stretch/>
        </p:blipFill>
        <p:spPr>
          <a:xfrm>
            <a:off x="1868556" y="12957798"/>
            <a:ext cx="357809" cy="238540"/>
          </a:xfrm>
          <a:prstGeom prst="rect">
            <a:avLst/>
          </a:prstGeom>
        </p:spPr>
      </p:pic>
      <p:sp>
        <p:nvSpPr>
          <p:cNvPr id="12" name="Chord 11">
            <a:extLst>
              <a:ext uri="{FF2B5EF4-FFF2-40B4-BE49-F238E27FC236}">
                <a16:creationId xmlns:a16="http://schemas.microsoft.com/office/drawing/2014/main" id="{BAD32F06-9B82-42AE-8CAC-9F80FFC5AFA1}"/>
              </a:ext>
            </a:extLst>
          </p:cNvPr>
          <p:cNvSpPr/>
          <p:nvPr/>
        </p:nvSpPr>
        <p:spPr>
          <a:xfrm>
            <a:off x="1431235" y="13530470"/>
            <a:ext cx="1179443" cy="92765"/>
          </a:xfrm>
          <a:prstGeom prst="chord">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95515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0C24C7-ED9A-491A-B0E1-38FDA42562B1}"/>
              </a:ext>
            </a:extLst>
          </p:cNvPr>
          <p:cNvPicPr>
            <a:picLocks noChangeAspect="1"/>
          </p:cNvPicPr>
          <p:nvPr/>
        </p:nvPicPr>
        <p:blipFill>
          <a:blip r:embed="rId2"/>
          <a:stretch>
            <a:fillRect/>
          </a:stretch>
        </p:blipFill>
        <p:spPr>
          <a:xfrm>
            <a:off x="1194244" y="5306804"/>
            <a:ext cx="951058" cy="670618"/>
          </a:xfrm>
          <a:prstGeom prst="rect">
            <a:avLst/>
          </a:prstGeom>
        </p:spPr>
      </p:pic>
      <p:pic>
        <p:nvPicPr>
          <p:cNvPr id="5" name="Picture 4">
            <a:extLst>
              <a:ext uri="{FF2B5EF4-FFF2-40B4-BE49-F238E27FC236}">
                <a16:creationId xmlns:a16="http://schemas.microsoft.com/office/drawing/2014/main" id="{2BE081BD-6151-4361-B058-2F87D6771F0E}"/>
              </a:ext>
            </a:extLst>
          </p:cNvPr>
          <p:cNvPicPr>
            <a:picLocks noChangeAspect="1"/>
          </p:cNvPicPr>
          <p:nvPr/>
        </p:nvPicPr>
        <p:blipFill>
          <a:blip r:embed="rId3"/>
          <a:stretch>
            <a:fillRect/>
          </a:stretch>
        </p:blipFill>
        <p:spPr>
          <a:xfrm>
            <a:off x="2944100" y="2964869"/>
            <a:ext cx="1843053" cy="1613355"/>
          </a:xfrm>
          <a:prstGeom prst="rect">
            <a:avLst/>
          </a:prstGeom>
        </p:spPr>
      </p:pic>
      <p:sp>
        <p:nvSpPr>
          <p:cNvPr id="3" name="Rectangle 2">
            <a:extLst>
              <a:ext uri="{FF2B5EF4-FFF2-40B4-BE49-F238E27FC236}">
                <a16:creationId xmlns:a16="http://schemas.microsoft.com/office/drawing/2014/main" id="{189C4E3E-79A1-4F6A-97F8-6AA0544EF854}"/>
              </a:ext>
            </a:extLst>
          </p:cNvPr>
          <p:cNvSpPr/>
          <p:nvPr/>
        </p:nvSpPr>
        <p:spPr>
          <a:xfrm>
            <a:off x="712694" y="416859"/>
            <a:ext cx="11174506" cy="5832366"/>
          </a:xfrm>
          <a:prstGeom prst="rect">
            <a:avLst/>
          </a:prstGeom>
        </p:spPr>
        <p:txBody>
          <a:bodyPr wrap="square">
            <a:spAutoFit/>
          </a:bodyPr>
          <a:lstStyle/>
          <a:p>
            <a:pPr marL="342900" indent="-342900">
              <a:buFont typeface="Arial" panose="020B0604020202020204" pitchFamily="34" charset="0"/>
              <a:buChar char="•"/>
            </a:pPr>
            <a:r>
              <a:rPr lang="en-GB" dirty="0"/>
              <a:t>  For longer words- write the word and cut it into syllables. Put it back together in the correct order.</a:t>
            </a:r>
          </a:p>
          <a:p>
            <a:pPr marL="457200" indent="-457200">
              <a:buFont typeface="Arial" panose="020B0604020202020204" pitchFamily="34" charset="0"/>
              <a:buChar char="•"/>
            </a:pPr>
            <a:r>
              <a:rPr lang="en-GB" dirty="0"/>
              <a:t>Play hangman                          </a:t>
            </a:r>
          </a:p>
          <a:p>
            <a:pPr marL="457200" indent="-457200">
              <a:buFont typeface="Arial" panose="020B0604020202020204" pitchFamily="34" charset="0"/>
              <a:buChar char="•"/>
            </a:pPr>
            <a:r>
              <a:rPr lang="en-GB" dirty="0"/>
              <a:t>Write it in different letters such as bubble writing.</a:t>
            </a:r>
          </a:p>
          <a:p>
            <a:pPr marL="457200" indent="-457200">
              <a:buFont typeface="Arial" panose="020B0604020202020204" pitchFamily="34" charset="0"/>
              <a:buChar char="•"/>
            </a:pPr>
            <a:r>
              <a:rPr lang="en-GB" dirty="0"/>
              <a:t>Cursive handwriting helps children to connect letters within words.</a:t>
            </a:r>
          </a:p>
          <a:p>
            <a:pPr marL="457200" indent="-457200">
              <a:buFont typeface="Arial" panose="020B0604020202020204" pitchFamily="34" charset="0"/>
              <a:buChar char="•"/>
            </a:pPr>
            <a:r>
              <a:rPr lang="en-GB" dirty="0"/>
              <a:t>Record your own voice spelling and saying the word.</a:t>
            </a:r>
          </a:p>
          <a:p>
            <a:pPr marL="457200" indent="-457200">
              <a:buFont typeface="Arial" panose="020B0604020202020204" pitchFamily="34" charset="0"/>
              <a:buChar char="•"/>
            </a:pPr>
            <a:r>
              <a:rPr lang="en-GB" dirty="0"/>
              <a:t>Teach it to somebody else.</a:t>
            </a:r>
          </a:p>
          <a:p>
            <a:pPr marL="457200" indent="-457200">
              <a:buFont typeface="Arial" panose="020B0604020202020204" pitchFamily="34" charset="0"/>
              <a:buChar char="•"/>
            </a:pPr>
            <a:r>
              <a:rPr lang="en-GB" dirty="0"/>
              <a:t>Write it in different colours on sticky notes and put them where you can see them.</a:t>
            </a:r>
          </a:p>
          <a:p>
            <a:pPr marL="457200" indent="-457200">
              <a:buFont typeface="Arial" panose="020B0604020202020204" pitchFamily="34" charset="0"/>
              <a:buChar char="•"/>
            </a:pPr>
            <a:r>
              <a:rPr lang="en-GB" dirty="0"/>
              <a:t>Rainbow spellings- write the word and overwrite it using a different colour each time.</a:t>
            </a:r>
          </a:p>
          <a:p>
            <a:pPr marL="457200" indent="-457200">
              <a:buFont typeface="Arial" panose="020B0604020202020204" pitchFamily="34" charset="0"/>
              <a:buChar char="•"/>
            </a:pPr>
            <a:r>
              <a:rPr lang="en-GB" dirty="0"/>
              <a:t>Write the words and highlight the vowels in red pencil.</a:t>
            </a:r>
          </a:p>
          <a:p>
            <a:pPr marL="457200" indent="-457200">
              <a:buFont typeface="Arial" panose="020B0604020202020204" pitchFamily="34" charset="0"/>
              <a:buChar char="•"/>
            </a:pPr>
            <a:r>
              <a:rPr lang="en-GB" dirty="0"/>
              <a:t>Triangle spellings.</a:t>
            </a:r>
          </a:p>
          <a:p>
            <a:r>
              <a:rPr lang="en-GB" dirty="0"/>
              <a:t>                                          k</a:t>
            </a:r>
          </a:p>
          <a:p>
            <a:r>
              <a:rPr lang="en-GB" dirty="0"/>
              <a:t>                                          </a:t>
            </a:r>
            <a:r>
              <a:rPr lang="en-GB" dirty="0" err="1"/>
              <a:t>ki</a:t>
            </a:r>
            <a:endParaRPr lang="en-GB" dirty="0"/>
          </a:p>
          <a:p>
            <a:r>
              <a:rPr lang="en-GB" dirty="0"/>
              <a:t>                                          kin</a:t>
            </a:r>
          </a:p>
          <a:p>
            <a:r>
              <a:rPr lang="en-GB" dirty="0"/>
              <a:t>                                          kind</a:t>
            </a:r>
          </a:p>
          <a:p>
            <a:endParaRPr lang="en-GB" dirty="0"/>
          </a:p>
          <a:p>
            <a:pPr marL="457200" indent="-457200">
              <a:buFont typeface="Arial" panose="020B0604020202020204" pitchFamily="34" charset="0"/>
              <a:buChar char="•"/>
            </a:pPr>
            <a:r>
              <a:rPr lang="en-GB" dirty="0"/>
              <a:t>Use scrabble letters. Take turns to take a letter out of a bag until you can spell the word with the letters.</a:t>
            </a:r>
          </a:p>
          <a:p>
            <a:pPr marL="457200" indent="-457200">
              <a:buFont typeface="Arial" panose="020B0604020202020204" pitchFamily="34" charset="0"/>
              <a:buChar char="•"/>
            </a:pPr>
            <a:r>
              <a:rPr lang="en-GB" dirty="0"/>
              <a:t>Make a picture     </a:t>
            </a:r>
          </a:p>
          <a:p>
            <a:r>
              <a:rPr lang="en-GB" dirty="0"/>
              <a:t>          </a:t>
            </a:r>
            <a:r>
              <a:rPr lang="en-GB" sz="4000" dirty="0"/>
              <a:t>eye</a:t>
            </a:r>
          </a:p>
          <a:p>
            <a:endParaRPr lang="en-GB" sz="900"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545855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5A8C81-4678-427E-9AF2-04E770705FC2}"/>
              </a:ext>
            </a:extLst>
          </p:cNvPr>
          <p:cNvSpPr/>
          <p:nvPr/>
        </p:nvSpPr>
        <p:spPr>
          <a:xfrm>
            <a:off x="106017" y="88898"/>
            <a:ext cx="11675165" cy="7540526"/>
          </a:xfrm>
          <a:prstGeom prst="rect">
            <a:avLst/>
          </a:prstGeom>
        </p:spPr>
        <p:txBody>
          <a:bodyPr wrap="square">
            <a:spAutoFit/>
          </a:bodyPr>
          <a:lstStyle/>
          <a:p>
            <a:pPr algn="ctr"/>
            <a:endParaRPr lang="en-GB" dirty="0">
              <a:latin typeface="Ink Free" panose="03080402000500000000" pitchFamily="66" charset="0"/>
            </a:endParaRPr>
          </a:p>
          <a:p>
            <a:pPr algn="ctr"/>
            <a:r>
              <a:rPr lang="en-GB" sz="3600" dirty="0">
                <a:latin typeface="Ink Free" panose="03080402000500000000" pitchFamily="66" charset="0"/>
              </a:rPr>
              <a:t> </a:t>
            </a:r>
            <a:r>
              <a:rPr lang="en-GB" sz="3600" i="1" dirty="0"/>
              <a:t>Some words lend themselves better to particular strategies:</a:t>
            </a:r>
          </a:p>
          <a:p>
            <a:pPr algn="ctr"/>
            <a:endParaRPr lang="en-GB" sz="4800" dirty="0">
              <a:solidFill>
                <a:srgbClr val="FF0000"/>
              </a:solidFill>
              <a:latin typeface="SassoonCRInfant" panose="00000400000000000000" pitchFamily="2" charset="0"/>
            </a:endParaRPr>
          </a:p>
          <a:p>
            <a:pPr algn="ctr"/>
            <a:r>
              <a:rPr lang="en-GB" sz="4800" dirty="0">
                <a:solidFill>
                  <a:srgbClr val="FF0000"/>
                </a:solidFill>
                <a:latin typeface="SassoonCRInfant" panose="00000400000000000000" pitchFamily="2" charset="0"/>
              </a:rPr>
              <a:t>B</a:t>
            </a:r>
            <a:r>
              <a:rPr lang="en-GB" sz="4800" dirty="0">
                <a:solidFill>
                  <a:srgbClr val="002060"/>
                </a:solidFill>
                <a:latin typeface="SassoonCRInfant" panose="00000400000000000000" pitchFamily="2" charset="0"/>
              </a:rPr>
              <a:t>ig </a:t>
            </a:r>
            <a:r>
              <a:rPr lang="en-GB" sz="4800" dirty="0">
                <a:solidFill>
                  <a:srgbClr val="FF0000"/>
                </a:solidFill>
                <a:latin typeface="SassoonCRInfant" panose="00000400000000000000" pitchFamily="2" charset="0"/>
              </a:rPr>
              <a:t>E</a:t>
            </a:r>
            <a:r>
              <a:rPr lang="en-GB" sz="4800" dirty="0">
                <a:solidFill>
                  <a:srgbClr val="002060"/>
                </a:solidFill>
                <a:latin typeface="SassoonCRInfant" panose="00000400000000000000" pitchFamily="2" charset="0"/>
              </a:rPr>
              <a:t>lephants </a:t>
            </a:r>
            <a:r>
              <a:rPr lang="en-GB" sz="4800" dirty="0">
                <a:solidFill>
                  <a:srgbClr val="FF0000"/>
                </a:solidFill>
                <a:latin typeface="SassoonCRInfant" panose="00000400000000000000" pitchFamily="2" charset="0"/>
              </a:rPr>
              <a:t>C</a:t>
            </a:r>
            <a:r>
              <a:rPr lang="en-GB" sz="4800" dirty="0">
                <a:solidFill>
                  <a:srgbClr val="002060"/>
                </a:solidFill>
                <a:latin typeface="SassoonCRInfant" panose="00000400000000000000" pitchFamily="2" charset="0"/>
              </a:rPr>
              <a:t>an </a:t>
            </a:r>
            <a:r>
              <a:rPr lang="en-GB" sz="4800" dirty="0">
                <a:solidFill>
                  <a:srgbClr val="FF0000"/>
                </a:solidFill>
                <a:latin typeface="SassoonCRInfant" panose="00000400000000000000" pitchFamily="2" charset="0"/>
              </a:rPr>
              <a:t>A</a:t>
            </a:r>
            <a:r>
              <a:rPr lang="en-GB" sz="4800" dirty="0">
                <a:solidFill>
                  <a:srgbClr val="002060"/>
                </a:solidFill>
                <a:latin typeface="SassoonCRInfant" panose="00000400000000000000" pitchFamily="2" charset="0"/>
              </a:rPr>
              <a:t>lways </a:t>
            </a:r>
            <a:r>
              <a:rPr lang="en-GB" sz="4800" dirty="0">
                <a:solidFill>
                  <a:srgbClr val="FF0000"/>
                </a:solidFill>
                <a:latin typeface="SassoonCRInfant" panose="00000400000000000000" pitchFamily="2" charset="0"/>
              </a:rPr>
              <a:t>U</a:t>
            </a:r>
            <a:r>
              <a:rPr lang="en-GB" sz="4800" dirty="0">
                <a:solidFill>
                  <a:srgbClr val="002060"/>
                </a:solidFill>
                <a:latin typeface="SassoonCRInfant" panose="00000400000000000000" pitchFamily="2" charset="0"/>
              </a:rPr>
              <a:t>nderstand </a:t>
            </a:r>
            <a:r>
              <a:rPr lang="en-GB" sz="4800" dirty="0">
                <a:solidFill>
                  <a:srgbClr val="FF0000"/>
                </a:solidFill>
                <a:latin typeface="SassoonCRInfant" panose="00000400000000000000" pitchFamily="2" charset="0"/>
              </a:rPr>
              <a:t>S</a:t>
            </a:r>
            <a:r>
              <a:rPr lang="en-GB" sz="4800" dirty="0">
                <a:solidFill>
                  <a:srgbClr val="002060"/>
                </a:solidFill>
                <a:latin typeface="SassoonCRInfant" panose="00000400000000000000" pitchFamily="2" charset="0"/>
              </a:rPr>
              <a:t>mall  </a:t>
            </a:r>
            <a:r>
              <a:rPr lang="en-GB" sz="4800" dirty="0">
                <a:solidFill>
                  <a:srgbClr val="FF0000"/>
                </a:solidFill>
                <a:latin typeface="SassoonCRInfant" panose="00000400000000000000" pitchFamily="2" charset="0"/>
              </a:rPr>
              <a:t>E</a:t>
            </a:r>
            <a:r>
              <a:rPr lang="en-GB" sz="4800" dirty="0">
                <a:solidFill>
                  <a:srgbClr val="002060"/>
                </a:solidFill>
                <a:latin typeface="SassoonCRInfant" panose="00000400000000000000" pitchFamily="2" charset="0"/>
              </a:rPr>
              <a:t>lephants = </a:t>
            </a:r>
            <a:r>
              <a:rPr lang="en-GB" sz="4800" dirty="0">
                <a:solidFill>
                  <a:srgbClr val="000000"/>
                </a:solidFill>
                <a:latin typeface="SassoonCRInfant" panose="00000400000000000000" pitchFamily="2" charset="0"/>
              </a:rPr>
              <a:t>Because</a:t>
            </a:r>
          </a:p>
          <a:p>
            <a:pPr algn="ctr"/>
            <a:r>
              <a:rPr lang="en-GB" sz="2800" b="1" dirty="0">
                <a:solidFill>
                  <a:srgbClr val="FF0000"/>
                </a:solidFill>
                <a:latin typeface="Ink Free" panose="03080402000500000000" pitchFamily="66" charset="0"/>
              </a:rPr>
              <a:t> </a:t>
            </a:r>
            <a:endParaRPr lang="en-GB" b="1" dirty="0">
              <a:solidFill>
                <a:srgbClr val="FF0000"/>
              </a:solidFill>
              <a:latin typeface="Ink Free" panose="03080402000500000000" pitchFamily="66" charset="0"/>
            </a:endParaRPr>
          </a:p>
          <a:p>
            <a:endParaRPr lang="en-GB" dirty="0">
              <a:latin typeface="Ink Free" panose="03080402000500000000" pitchFamily="66" charset="0"/>
            </a:endParaRPr>
          </a:p>
          <a:p>
            <a:pPr algn="ctr"/>
            <a:r>
              <a:rPr lang="en-GB" sz="4800" dirty="0">
                <a:solidFill>
                  <a:srgbClr val="00B050"/>
                </a:solidFill>
                <a:latin typeface="SassoonCRInfant" panose="00000400000000000000" pitchFamily="2" charset="0"/>
              </a:rPr>
              <a:t>You wouldn’t want to </a:t>
            </a:r>
            <a:r>
              <a:rPr lang="en-GB" sz="4800" dirty="0">
                <a:solidFill>
                  <a:srgbClr val="FF0000"/>
                </a:solidFill>
                <a:latin typeface="SassoonCRInfant" panose="00000400000000000000" pitchFamily="2" charset="0"/>
              </a:rPr>
              <a:t>FRI</a:t>
            </a:r>
            <a:r>
              <a:rPr lang="en-GB" sz="4800" dirty="0">
                <a:latin typeface="SassoonCRInfant" panose="00000400000000000000" pitchFamily="2" charset="0"/>
              </a:rPr>
              <a:t> </a:t>
            </a:r>
            <a:r>
              <a:rPr lang="en-GB" sz="4800" dirty="0">
                <a:solidFill>
                  <a:srgbClr val="00B050"/>
                </a:solidFill>
                <a:latin typeface="SassoonCRInfant" panose="00000400000000000000" pitchFamily="2" charset="0"/>
              </a:rPr>
              <a:t>the</a:t>
            </a:r>
            <a:r>
              <a:rPr lang="en-GB" sz="4800" dirty="0">
                <a:latin typeface="SassoonCRInfant" panose="00000400000000000000" pitchFamily="2" charset="0"/>
              </a:rPr>
              <a:t> </a:t>
            </a:r>
            <a:r>
              <a:rPr lang="en-GB" sz="4800" dirty="0">
                <a:solidFill>
                  <a:srgbClr val="FF0000"/>
                </a:solidFill>
                <a:latin typeface="SassoonCRInfant" panose="00000400000000000000" pitchFamily="2" charset="0"/>
              </a:rPr>
              <a:t>END</a:t>
            </a:r>
            <a:r>
              <a:rPr lang="en-GB" sz="4800" dirty="0">
                <a:latin typeface="SassoonCRInfant" panose="00000400000000000000" pitchFamily="2" charset="0"/>
              </a:rPr>
              <a:t> </a:t>
            </a:r>
            <a:r>
              <a:rPr lang="en-GB" sz="4800" dirty="0">
                <a:solidFill>
                  <a:srgbClr val="00B050"/>
                </a:solidFill>
                <a:latin typeface="SassoonCRInfant" panose="00000400000000000000" pitchFamily="2" charset="0"/>
              </a:rPr>
              <a:t>of your friend!  = </a:t>
            </a:r>
            <a:r>
              <a:rPr lang="en-GB" sz="4800" dirty="0">
                <a:latin typeface="SassoonCRInfant" panose="00000400000000000000" pitchFamily="2" charset="0"/>
              </a:rPr>
              <a:t>Friend</a:t>
            </a:r>
            <a:endParaRPr lang="en-GB" sz="3200" b="1" dirty="0">
              <a:solidFill>
                <a:srgbClr val="FF0000"/>
              </a:solidFill>
              <a:latin typeface="Ink Free" panose="03080402000500000000" pitchFamily="66" charset="0"/>
            </a:endParaRPr>
          </a:p>
          <a:p>
            <a:pPr algn="ctr"/>
            <a:endParaRPr lang="en-GB" sz="2800" b="1" dirty="0">
              <a:solidFill>
                <a:srgbClr val="FF0000"/>
              </a:solidFill>
              <a:latin typeface="Ink Free" panose="03080402000500000000" pitchFamily="66" charset="0"/>
            </a:endParaRPr>
          </a:p>
          <a:p>
            <a:r>
              <a:rPr lang="en-GB" dirty="0">
                <a:latin typeface="Ink Free" panose="03080402000500000000" pitchFamily="66" charset="0"/>
              </a:rPr>
              <a:t> </a:t>
            </a:r>
            <a:endParaRPr lang="en-GB" sz="4800" dirty="0">
              <a:latin typeface="Ink Free" panose="03080402000500000000" pitchFamily="66" charset="0"/>
            </a:endParaRPr>
          </a:p>
          <a:p>
            <a:pPr algn="ctr"/>
            <a:r>
              <a:rPr lang="en-GB" sz="4800" dirty="0"/>
              <a:t>    </a:t>
            </a:r>
            <a:r>
              <a:rPr lang="en-GB" sz="3200" b="1" dirty="0">
                <a:solidFill>
                  <a:srgbClr val="CC6600"/>
                </a:solidFill>
                <a:latin typeface="SassoonCRInfant" panose="00000400000000000000" pitchFamily="2" charset="0"/>
              </a:rPr>
              <a:t>We went </a:t>
            </a:r>
            <a:r>
              <a:rPr lang="en-GB" sz="3200" b="1" dirty="0">
                <a:solidFill>
                  <a:srgbClr val="FF0000"/>
                </a:solidFill>
                <a:latin typeface="SassoonCRInfant" panose="00000400000000000000" pitchFamily="2" charset="0"/>
              </a:rPr>
              <a:t>TO</a:t>
            </a:r>
            <a:r>
              <a:rPr lang="en-GB" sz="3200" b="1" dirty="0">
                <a:solidFill>
                  <a:srgbClr val="7030A0"/>
                </a:solidFill>
                <a:latin typeface="SassoonCRInfant" panose="00000400000000000000" pitchFamily="2" charset="0"/>
              </a:rPr>
              <a:t> </a:t>
            </a:r>
            <a:r>
              <a:rPr lang="en-GB" sz="3200" b="1" dirty="0">
                <a:solidFill>
                  <a:srgbClr val="FF0000"/>
                </a:solidFill>
                <a:latin typeface="SassoonCRInfant" panose="00000400000000000000" pitchFamily="2" charset="0"/>
              </a:rPr>
              <a:t>GET</a:t>
            </a:r>
            <a:r>
              <a:rPr lang="en-GB" sz="3200" b="1" dirty="0">
                <a:solidFill>
                  <a:srgbClr val="7030A0"/>
                </a:solidFill>
                <a:latin typeface="SassoonCRInfant" panose="00000400000000000000" pitchFamily="2" charset="0"/>
              </a:rPr>
              <a:t> </a:t>
            </a:r>
            <a:r>
              <a:rPr lang="en-GB" sz="3200" b="1" dirty="0">
                <a:solidFill>
                  <a:srgbClr val="FF0000"/>
                </a:solidFill>
                <a:latin typeface="SassoonCRInfant" panose="00000400000000000000" pitchFamily="2" charset="0"/>
              </a:rPr>
              <a:t>HER</a:t>
            </a:r>
            <a:r>
              <a:rPr lang="en-GB" sz="3200" b="1" dirty="0">
                <a:solidFill>
                  <a:srgbClr val="7030A0"/>
                </a:solidFill>
                <a:latin typeface="SassoonCRInfant" panose="00000400000000000000" pitchFamily="2" charset="0"/>
              </a:rPr>
              <a:t> = </a:t>
            </a:r>
            <a:r>
              <a:rPr lang="en-GB" sz="3200" dirty="0">
                <a:latin typeface="SassoonCRInfant" panose="00000400000000000000" pitchFamily="2" charset="0"/>
              </a:rPr>
              <a:t>Together</a:t>
            </a:r>
            <a:r>
              <a:rPr lang="en-GB" sz="3200" b="1" dirty="0">
                <a:solidFill>
                  <a:srgbClr val="7030A0"/>
                </a:solidFill>
                <a:latin typeface="SassoonCRInfant" panose="00000400000000000000" pitchFamily="2" charset="0"/>
              </a:rPr>
              <a:t> </a:t>
            </a:r>
          </a:p>
          <a:p>
            <a:pPr algn="ctr"/>
            <a:endParaRPr lang="en-GB" sz="3200" b="1" dirty="0">
              <a:solidFill>
                <a:srgbClr val="7030A0"/>
              </a:solidFill>
              <a:latin typeface="SassoonCRInfant" panose="00000400000000000000" pitchFamily="2" charset="0"/>
            </a:endParaRPr>
          </a:p>
          <a:p>
            <a:pPr algn="ctr"/>
            <a:endParaRPr lang="en-GB" b="1" dirty="0">
              <a:solidFill>
                <a:srgbClr val="7030A0"/>
              </a:solidFill>
              <a:latin typeface="SassoonCRInfant" panose="00000400000000000000" pitchFamily="2" charset="0"/>
            </a:endParaRPr>
          </a:p>
        </p:txBody>
      </p:sp>
    </p:spTree>
    <p:extLst>
      <p:ext uri="{BB962C8B-B14F-4D97-AF65-F5344CB8AC3E}">
        <p14:creationId xmlns:p14="http://schemas.microsoft.com/office/powerpoint/2010/main" val="3764748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1467</TotalTime>
  <Words>1079</Words>
  <Application>Microsoft Office PowerPoint</Application>
  <PresentationFormat>Widescreen</PresentationFormat>
  <Paragraphs>102</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Comic Sans MS</vt:lpstr>
      <vt:lpstr>Ink Free</vt:lpstr>
      <vt:lpstr>SassoonCRInfant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Jacqueline Ferry (Windy Nook)</dc:creator>
  <cp:lastModifiedBy>Andrea Preece (Windy Nook)</cp:lastModifiedBy>
  <cp:revision>33</cp:revision>
  <dcterms:created xsi:type="dcterms:W3CDTF">2018-08-21T14:44:12Z</dcterms:created>
  <dcterms:modified xsi:type="dcterms:W3CDTF">2020-11-10T15:28:53Z</dcterms:modified>
</cp:coreProperties>
</file>