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7" r:id="rId2"/>
    <p:sldId id="324" r:id="rId3"/>
    <p:sldId id="325" r:id="rId4"/>
    <p:sldId id="326" r:id="rId5"/>
    <p:sldId id="327" r:id="rId6"/>
    <p:sldId id="340" r:id="rId7"/>
    <p:sldId id="341" r:id="rId8"/>
    <p:sldId id="342" r:id="rId9"/>
    <p:sldId id="330" r:id="rId10"/>
    <p:sldId id="331" r:id="rId11"/>
    <p:sldId id="332" r:id="rId12"/>
    <p:sldId id="334" r:id="rId13"/>
    <p:sldId id="337" r:id="rId14"/>
    <p:sldId id="338" r:id="rId15"/>
    <p:sldId id="339"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arrell" initials="SF" lastIdx="4" clrIdx="0">
    <p:extLst>
      <p:ext uri="{19B8F6BF-5375-455C-9EA6-DF929625EA0E}">
        <p15:presenceInfo xmlns:p15="http://schemas.microsoft.com/office/powerpoint/2012/main" userId="S-1-5-21-3028964430-4079910432-3487739782-10538" providerId="AD"/>
      </p:ext>
    </p:extLst>
  </p:cmAuthor>
  <p:cmAuthor id="2" name="George Rowe" initials="GR" lastIdx="2" clrIdx="1">
    <p:extLst>
      <p:ext uri="{19B8F6BF-5375-455C-9EA6-DF929625EA0E}">
        <p15:presenceInfo xmlns:p15="http://schemas.microsoft.com/office/powerpoint/2012/main" userId="S::george.rowe@inspiring-learning.com::9c1a222a-4f26-41ba-bc2d-6988b46e69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0569B3"/>
    <a:srgbClr val="20AA63"/>
    <a:srgbClr val="FFD500"/>
    <a:srgbClr val="48464F"/>
    <a:srgbClr val="009FE3"/>
    <a:srgbClr val="FFDE14"/>
    <a:srgbClr val="A2C43A"/>
    <a:srgbClr val="48464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389" autoAdjust="0"/>
  </p:normalViewPr>
  <p:slideViewPr>
    <p:cSldViewPr snapToGrid="0">
      <p:cViewPr varScale="1">
        <p:scale>
          <a:sx n="85" d="100"/>
          <a:sy n="85" d="100"/>
        </p:scale>
        <p:origin x="876" y="90"/>
      </p:cViewPr>
      <p:guideLst>
        <p:guide orient="horz" pos="211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16E1-C1B1-41E3-A39A-17A73C96D77C}"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8E2CC-5037-4A3C-9F86-948F89105CDD}" type="slidenum">
              <a:rPr lang="en-GB" smtClean="0"/>
              <a:t>‹#›</a:t>
            </a:fld>
            <a:endParaRPr lang="en-GB"/>
          </a:p>
        </p:txBody>
      </p:sp>
    </p:spTree>
    <p:extLst>
      <p:ext uri="{BB962C8B-B14F-4D97-AF65-F5344CB8AC3E}">
        <p14:creationId xmlns:p14="http://schemas.microsoft.com/office/powerpoint/2010/main" val="31448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8E2CC-5037-4A3C-9F86-948F89105CDD}" type="slidenum">
              <a:rPr lang="en-GB" smtClean="0"/>
              <a:t>1</a:t>
            </a:fld>
            <a:endParaRPr lang="en-GB"/>
          </a:p>
        </p:txBody>
      </p:sp>
    </p:spTree>
    <p:extLst>
      <p:ext uri="{BB962C8B-B14F-4D97-AF65-F5344CB8AC3E}">
        <p14:creationId xmlns:p14="http://schemas.microsoft.com/office/powerpoint/2010/main" val="17865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9</a:t>
            </a:fld>
            <a:endParaRPr lang="en-GB"/>
          </a:p>
        </p:txBody>
      </p:sp>
    </p:spTree>
    <p:extLst>
      <p:ext uri="{BB962C8B-B14F-4D97-AF65-F5344CB8AC3E}">
        <p14:creationId xmlns:p14="http://schemas.microsoft.com/office/powerpoint/2010/main" val="298611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15</a:t>
            </a:fld>
            <a:endParaRPr lang="en-GB"/>
          </a:p>
        </p:txBody>
      </p:sp>
    </p:spTree>
    <p:extLst>
      <p:ext uri="{BB962C8B-B14F-4D97-AF65-F5344CB8AC3E}">
        <p14:creationId xmlns:p14="http://schemas.microsoft.com/office/powerpoint/2010/main" val="172146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59057-BDAE-3A4C-85D0-05EDE5DAA53D}"/>
              </a:ext>
            </a:extLst>
          </p:cNvPr>
          <p:cNvSpPr/>
          <p:nvPr userDrawn="1"/>
        </p:nvSpPr>
        <p:spPr>
          <a:xfrm>
            <a:off x="0" y="6186834"/>
            <a:ext cx="12192000" cy="671166"/>
          </a:xfrm>
          <a:prstGeom prst="rect">
            <a:avLst/>
          </a:prstGeom>
          <a:solidFill>
            <a:srgbClr val="0569B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p>
        </p:txBody>
      </p:sp>
      <p:pic>
        <p:nvPicPr>
          <p:cNvPr id="4" name="Picture 3" descr="Icon&#10;&#10;Description automatically generated">
            <a:extLst>
              <a:ext uri="{FF2B5EF4-FFF2-40B4-BE49-F238E27FC236}">
                <a16:creationId xmlns:a16="http://schemas.microsoft.com/office/drawing/2014/main" id="{057314A9-5653-D548-8CA9-0D9B6F0C4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182" y="6277489"/>
            <a:ext cx="437371" cy="489855"/>
          </a:xfrm>
          <a:prstGeom prst="rect">
            <a:avLst/>
          </a:prstGeom>
        </p:spPr>
      </p:pic>
    </p:spTree>
    <p:extLst>
      <p:ext uri="{BB962C8B-B14F-4D97-AF65-F5344CB8AC3E}">
        <p14:creationId xmlns:p14="http://schemas.microsoft.com/office/powerpoint/2010/main" val="21757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01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6971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Gl7DP04afhw?feature=oembed"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EE3A7C-E3D0-D849-ACE4-0DC01E64BA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81A5E4-C4FA-6D4D-AD3D-4272FF4F7C35}"/>
              </a:ext>
            </a:extLst>
          </p:cNvPr>
          <p:cNvSpPr txBox="1"/>
          <p:nvPr/>
        </p:nvSpPr>
        <p:spPr>
          <a:xfrm>
            <a:off x="6295512" y="4607000"/>
            <a:ext cx="5423735" cy="1815882"/>
          </a:xfrm>
          <a:prstGeom prst="rect">
            <a:avLst/>
          </a:prstGeom>
          <a:noFill/>
        </p:spPr>
        <p:txBody>
          <a:bodyPr wrap="square" rtlCol="0">
            <a:spAutoFit/>
          </a:bodyPr>
          <a:lstStyle/>
          <a:p>
            <a:pPr algn="r"/>
            <a:r>
              <a:rPr lang="en-GB" sz="3200" b="1" dirty="0">
                <a:solidFill>
                  <a:schemeClr val="bg1"/>
                </a:solidFill>
                <a:latin typeface="Arial Bold" panose="020B0704020202020204" pitchFamily="34" charset="0"/>
                <a:cs typeface="Arial Bold" panose="020B0704020202020204" pitchFamily="34" charset="0"/>
              </a:rPr>
              <a:t>An educational adventure to remember!</a:t>
            </a:r>
          </a:p>
          <a:p>
            <a:pPr algn="r"/>
            <a:endParaRPr lang="en-GB" sz="1600" b="1" dirty="0">
              <a:solidFill>
                <a:schemeClr val="bg1"/>
              </a:solidFill>
              <a:latin typeface="Arial Bold" panose="020B0704020202020204" pitchFamily="34" charset="0"/>
              <a:cs typeface="Arial Bold" panose="020B0704020202020204" pitchFamily="34" charset="0"/>
            </a:endParaRPr>
          </a:p>
          <a:p>
            <a:pPr algn="r"/>
            <a:r>
              <a:rPr lang="en-GB" sz="1600" dirty="0">
                <a:solidFill>
                  <a:schemeClr val="bg1"/>
                </a:solidFill>
                <a:latin typeface="Arial Bold" panose="020B0704020202020204" pitchFamily="34" charset="0"/>
                <a:cs typeface="Arial Bold" panose="020B0704020202020204" pitchFamily="34" charset="0"/>
              </a:rPr>
              <a:t>Location: Dukeshouse Wood, Northumberland </a:t>
            </a:r>
          </a:p>
          <a:p>
            <a:pPr algn="r"/>
            <a:r>
              <a:rPr lang="en-GB" sz="1600" dirty="0">
                <a:solidFill>
                  <a:schemeClr val="bg1"/>
                </a:solidFill>
                <a:latin typeface="Arial Bold" panose="020B0704020202020204" pitchFamily="34" charset="0"/>
                <a:cs typeface="Arial Bold" panose="020B0704020202020204" pitchFamily="34" charset="0"/>
              </a:rPr>
              <a:t>Date: 00/00/0000</a:t>
            </a:r>
          </a:p>
        </p:txBody>
      </p:sp>
      <p:pic>
        <p:nvPicPr>
          <p:cNvPr id="8" name="Picture 7" descr="Logo, company name&#10;&#10;Description automatically generated">
            <a:extLst>
              <a:ext uri="{FF2B5EF4-FFF2-40B4-BE49-F238E27FC236}">
                <a16:creationId xmlns:a16="http://schemas.microsoft.com/office/drawing/2014/main" id="{35668A08-C68B-EE42-B074-AA70AD42F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4673" y="138563"/>
            <a:ext cx="2201383" cy="2112438"/>
          </a:xfrm>
          <a:prstGeom prst="rect">
            <a:avLst/>
          </a:prstGeom>
        </p:spPr>
      </p:pic>
    </p:spTree>
    <p:extLst>
      <p:ext uri="{BB962C8B-B14F-4D97-AF65-F5344CB8AC3E}">
        <p14:creationId xmlns:p14="http://schemas.microsoft.com/office/powerpoint/2010/main" val="186278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A bit more about your centre…</a:t>
            </a: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20AA63"/>
                </a:solidFill>
                <a:latin typeface="Arial" panose="020B0604020202020204" pitchFamily="34" charset="0"/>
                <a:cs typeface="Arial" panose="020B0604020202020204" pitchFamily="34" charset="0"/>
              </a:rPr>
              <a:t>Sleeping</a:t>
            </a:r>
          </a:p>
          <a:p>
            <a:pPr marL="0" indent="0">
              <a:spcBef>
                <a:spcPts val="0"/>
              </a:spcBef>
              <a:buNone/>
              <a:defRPr/>
            </a:pPr>
            <a:endParaRPr lang="en-GB" altLang="en-US" sz="14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Dukeshouse Wood has standard dormitory style accommodation. Rooms range from 4 to 10 bed dormitories, all </a:t>
            </a:r>
            <a:r>
              <a:rPr lang="en-GB" altLang="en-US" sz="1600" dirty="0" err="1">
                <a:solidFill>
                  <a:srgbClr val="48464F"/>
                </a:solidFill>
                <a:latin typeface="Arial" panose="020B0604020202020204" pitchFamily="34" charset="0"/>
                <a:cs typeface="Arial" panose="020B0604020202020204" pitchFamily="34" charset="0"/>
              </a:rPr>
              <a:t>en</a:t>
            </a:r>
            <a:r>
              <a:rPr lang="en-GB" altLang="en-US" sz="1600" dirty="0">
                <a:solidFill>
                  <a:srgbClr val="48464F"/>
                </a:solidFill>
                <a:latin typeface="Arial" panose="020B0604020202020204" pitchFamily="34" charset="0"/>
                <a:cs typeface="Arial" panose="020B0604020202020204" pitchFamily="34" charset="0"/>
              </a:rPr>
              <a:t>-suite with under floor heating, and party leader rooms close by. Sheets, duvets and pillows are provided for all guests.</a:t>
            </a:r>
          </a:p>
          <a:p>
            <a:pPr marL="0" indent="0">
              <a:spcBef>
                <a:spcPts val="0"/>
              </a:spcBef>
              <a:buNone/>
              <a:defRPr/>
            </a:pPr>
            <a:endParaRPr lang="en-GB" altLang="en-US" sz="1400" b="1" dirty="0">
              <a:solidFill>
                <a:srgbClr val="48464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7F9551-39F7-5745-B98B-615F3F5E03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
            <a:ext cx="6094452" cy="6220800"/>
          </a:xfrm>
          <a:prstGeom prst="rect">
            <a:avLst/>
          </a:prstGeom>
        </p:spPr>
      </p:pic>
    </p:spTree>
    <p:extLst>
      <p:ext uri="{BB962C8B-B14F-4D97-AF65-F5344CB8AC3E}">
        <p14:creationId xmlns:p14="http://schemas.microsoft.com/office/powerpoint/2010/main" val="19483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A bit more about your centre…</a:t>
            </a: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009FE3"/>
                </a:solidFill>
                <a:latin typeface="Arial" panose="020B0604020202020204" pitchFamily="34" charset="0"/>
                <a:cs typeface="Arial" panose="020B0604020202020204" pitchFamily="34" charset="0"/>
              </a:rPr>
              <a:t>Eating</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To fuel young guests during a long day of thrilling adventure activities, we serve three meals per day, with lots of choice and seasonal variations.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Each day there is a carefully balanced and nutritional meal plan, recently updated to meet and exceed the latest Government standards on young people's. We cater for most dietary requirements – just let us know.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F0E8B73-647D-2C43-9758-DF0BD37BB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spTree>
    <p:extLst>
      <p:ext uri="{BB962C8B-B14F-4D97-AF65-F5344CB8AC3E}">
        <p14:creationId xmlns:p14="http://schemas.microsoft.com/office/powerpoint/2010/main" val="46311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Safety at Kingswood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48464F"/>
                </a:solidFill>
                <a:latin typeface="Arial" panose="020B0604020202020204" pitchFamily="34" charset="0"/>
                <a:cs typeface="Arial" panose="020B0604020202020204" pitchFamily="34" charset="0"/>
              </a:rPr>
              <a:t>Peace of mind</a:t>
            </a: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Safety comes first at Kingswood; we’re founding members of the British Activity Providers Association (BAPA) and affiliated to a whole range of governing bodies. We employ safeguarding leaders and every team member undergoes enhanced DBS checks. There are secure boundaries around our centres and regular night patrols as standard. We’re also designated COVID-safe by </a:t>
            </a:r>
            <a:r>
              <a:rPr lang="en-GB" altLang="en-US" sz="1600" dirty="0" err="1">
                <a:solidFill>
                  <a:srgbClr val="48464F"/>
                </a:solidFill>
                <a:latin typeface="Arial" panose="020B0604020202020204" pitchFamily="34" charset="0"/>
                <a:cs typeface="Arial" panose="020B0604020202020204" pitchFamily="34" charset="0"/>
              </a:rPr>
              <a:t>Kaddi</a:t>
            </a:r>
            <a:r>
              <a:rPr lang="en-GB" altLang="en-US" sz="1600" dirty="0">
                <a:solidFill>
                  <a:srgbClr val="48464F"/>
                </a:solidFill>
                <a:latin typeface="Arial" panose="020B0604020202020204" pitchFamily="34" charset="0"/>
                <a:cs typeface="Arial" panose="020B0604020202020204" pitchFamily="34" charset="0"/>
              </a:rPr>
              <a:t>.</a:t>
            </a:r>
          </a:p>
        </p:txBody>
      </p:sp>
      <p:sp>
        <p:nvSpPr>
          <p:cNvPr id="7" name="Subtitle 2">
            <a:extLst>
              <a:ext uri="{FF2B5EF4-FFF2-40B4-BE49-F238E27FC236}">
                <a16:creationId xmlns:a16="http://schemas.microsoft.com/office/drawing/2014/main" id="{A79932A3-64D5-3A47-87C6-56855A0EA02D}"/>
              </a:ext>
            </a:extLst>
          </p:cNvPr>
          <p:cNvSpPr txBox="1">
            <a:spLocks/>
          </p:cNvSpPr>
          <p:nvPr/>
        </p:nvSpPr>
        <p:spPr bwMode="auto">
          <a:xfrm>
            <a:off x="6329916" y="967562"/>
            <a:ext cx="5445888" cy="3189767"/>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1600" b="1" dirty="0" err="1">
                <a:solidFill>
                  <a:srgbClr val="48464F"/>
                </a:solidFill>
                <a:latin typeface="Arial" panose="020B0604020202020204" pitchFamily="34" charset="0"/>
                <a:cs typeface="Arial" panose="020B0604020202020204" pitchFamily="34" charset="0"/>
              </a:rPr>
              <a:t>Covid</a:t>
            </a:r>
            <a:r>
              <a:rPr lang="en-GB" altLang="en-US" sz="1600" b="1" dirty="0">
                <a:solidFill>
                  <a:srgbClr val="48464F"/>
                </a:solidFill>
                <a:latin typeface="Arial" panose="020B0604020202020204" pitchFamily="34" charset="0"/>
                <a:cs typeface="Arial" panose="020B0604020202020204" pitchFamily="34" charset="0"/>
              </a:rPr>
              <a:t> policy</a:t>
            </a: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The key steps we are taking to ensure everybody who visits are safe include:</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Respecting existing group bubbles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All team members are tested for </a:t>
            </a:r>
            <a:r>
              <a:rPr lang="en-GB" altLang="en-US" sz="1600" dirty="0" err="1">
                <a:solidFill>
                  <a:srgbClr val="48464F"/>
                </a:solidFill>
                <a:latin typeface="Arial" panose="020B0604020202020204" pitchFamily="34" charset="0"/>
                <a:cs typeface="Arial" panose="020B0604020202020204" pitchFamily="34" charset="0"/>
              </a:rPr>
              <a:t>covid</a:t>
            </a:r>
            <a:r>
              <a:rPr lang="en-GB" altLang="en-US" sz="1600" dirty="0">
                <a:solidFill>
                  <a:srgbClr val="48464F"/>
                </a:solidFill>
                <a:latin typeface="Arial" panose="020B0604020202020204" pitchFamily="34" charset="0"/>
                <a:cs typeface="Arial" panose="020B0604020202020204" pitchFamily="34" charset="0"/>
              </a:rPr>
              <a:t> twice weekly</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Ensuring social distancing is adhered to, with reminders throughout our centres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Deep cleaning cycles and sanitiser stations. All equipment will be regularly sanitised according to the government’s regulations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PPE will be worn by our team when carrying out safety checks. We will always respect your wishes if you would like to wear your own face covering</a:t>
            </a:r>
          </a:p>
        </p:txBody>
      </p:sp>
      <p:pic>
        <p:nvPicPr>
          <p:cNvPr id="3" name="Picture 2" descr="A picture containing text, clipart&#10;&#10;Description automatically generated">
            <a:extLst>
              <a:ext uri="{FF2B5EF4-FFF2-40B4-BE49-F238E27FC236}">
                <a16:creationId xmlns:a16="http://schemas.microsoft.com/office/drawing/2014/main" id="{92D0C2F1-F73E-E642-BD4A-26639DBD2D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53" y="4080211"/>
            <a:ext cx="1524000" cy="533400"/>
          </a:xfrm>
          <a:prstGeom prst="rect">
            <a:avLst/>
          </a:prstGeom>
        </p:spPr>
      </p:pic>
      <p:pic>
        <p:nvPicPr>
          <p:cNvPr id="10" name="Picture 9" descr="Logo, company name&#10;&#10;Description automatically generated">
            <a:extLst>
              <a:ext uri="{FF2B5EF4-FFF2-40B4-BE49-F238E27FC236}">
                <a16:creationId xmlns:a16="http://schemas.microsoft.com/office/drawing/2014/main" id="{57D71163-9287-9B4C-AA76-FB6830175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187" y="3646582"/>
            <a:ext cx="1346548" cy="1652148"/>
          </a:xfrm>
          <a:prstGeom prst="rect">
            <a:avLst/>
          </a:prstGeom>
        </p:spPr>
      </p:pic>
    </p:spTree>
    <p:extLst>
      <p:ext uri="{BB962C8B-B14F-4D97-AF65-F5344CB8AC3E}">
        <p14:creationId xmlns:p14="http://schemas.microsoft.com/office/powerpoint/2010/main" val="16521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Outdoor learning &amp; adventure for schools and groups - Kingswood Centres">
            <a:hlinkClick r:id="" action="ppaction://media"/>
            <a:extLst>
              <a:ext uri="{FF2B5EF4-FFF2-40B4-BE49-F238E27FC236}">
                <a16:creationId xmlns:a16="http://schemas.microsoft.com/office/drawing/2014/main" id="{D6312EFD-8E65-A74D-90B8-E97AEBD81E82}"/>
              </a:ext>
            </a:extLst>
          </p:cNvPr>
          <p:cNvPicPr>
            <a:picLocks noRot="1" noChangeAspect="1"/>
          </p:cNvPicPr>
          <p:nvPr>
            <a:videoFile r:link="rId1"/>
          </p:nvPr>
        </p:nvPicPr>
        <p:blipFill>
          <a:blip r:embed="rId3"/>
          <a:stretch>
            <a:fillRect/>
          </a:stretch>
        </p:blipFill>
        <p:spPr>
          <a:xfrm>
            <a:off x="0" y="-99152"/>
            <a:ext cx="12192000" cy="6987631"/>
          </a:xfrm>
          <a:prstGeom prst="rect">
            <a:avLst/>
          </a:prstGeom>
        </p:spPr>
      </p:pic>
      <p:sp>
        <p:nvSpPr>
          <p:cNvPr id="10" name="Subtitle 2">
            <a:extLst>
              <a:ext uri="{FF2B5EF4-FFF2-40B4-BE49-F238E27FC236}">
                <a16:creationId xmlns:a16="http://schemas.microsoft.com/office/drawing/2014/main" id="{84B9C83C-A4B3-CB4B-B331-7DD86476022F}"/>
              </a:ext>
            </a:extLst>
          </p:cNvPr>
          <p:cNvSpPr txBox="1">
            <a:spLocks/>
          </p:cNvSpPr>
          <p:nvPr/>
        </p:nvSpPr>
        <p:spPr bwMode="auto">
          <a:xfrm>
            <a:off x="8129355" y="6395819"/>
            <a:ext cx="4062645" cy="34024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1600" dirty="0" err="1">
                <a:solidFill>
                  <a:schemeClr val="bg1"/>
                </a:solidFill>
                <a:latin typeface="Arial" panose="020B0604020202020204" pitchFamily="34" charset="0"/>
                <a:cs typeface="Arial" panose="020B0604020202020204" pitchFamily="34" charset="0"/>
              </a:rPr>
              <a:t>www.youtube.com</a:t>
            </a:r>
            <a:r>
              <a:rPr lang="en-GB" altLang="en-US" sz="1600" dirty="0">
                <a:solidFill>
                  <a:schemeClr val="bg1"/>
                </a:solidFill>
                <a:latin typeface="Arial" panose="020B0604020202020204" pitchFamily="34" charset="0"/>
                <a:cs typeface="Arial" panose="020B0604020202020204" pitchFamily="34" charset="0"/>
              </a:rPr>
              <a:t>/</a:t>
            </a:r>
            <a:r>
              <a:rPr lang="en-GB" altLang="en-US" sz="1600" dirty="0" err="1">
                <a:solidFill>
                  <a:schemeClr val="bg1"/>
                </a:solidFill>
                <a:latin typeface="Arial" panose="020B0604020202020204" pitchFamily="34" charset="0"/>
                <a:cs typeface="Arial" panose="020B0604020202020204" pitchFamily="34" charset="0"/>
              </a:rPr>
              <a:t>watch?v</a:t>
            </a:r>
            <a:r>
              <a:rPr lang="en-GB" altLang="en-US" sz="1600" dirty="0">
                <a:solidFill>
                  <a:schemeClr val="bg1"/>
                </a:solidFill>
                <a:latin typeface="Arial" panose="020B0604020202020204" pitchFamily="34" charset="0"/>
                <a:cs typeface="Arial" panose="020B0604020202020204" pitchFamily="34" charset="0"/>
              </a:rPr>
              <a:t>=Gl7DP04afhw</a:t>
            </a:r>
          </a:p>
        </p:txBody>
      </p:sp>
      <p:sp>
        <p:nvSpPr>
          <p:cNvPr id="5" name="Rectangle 4">
            <a:extLst>
              <a:ext uri="{FF2B5EF4-FFF2-40B4-BE49-F238E27FC236}">
                <a16:creationId xmlns:a16="http://schemas.microsoft.com/office/drawing/2014/main" id="{A57B6A96-2423-C644-BBFD-84666EBDAF50}"/>
              </a:ext>
            </a:extLst>
          </p:cNvPr>
          <p:cNvSpPr/>
          <p:nvPr/>
        </p:nvSpPr>
        <p:spPr>
          <a:xfrm>
            <a:off x="0" y="0"/>
            <a:ext cx="5299113" cy="6888479"/>
          </a:xfrm>
          <a:prstGeom prst="rect">
            <a:avLst/>
          </a:prstGeom>
          <a:solidFill>
            <a:srgbClr val="05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a:extLst>
              <a:ext uri="{FF2B5EF4-FFF2-40B4-BE49-F238E27FC236}">
                <a16:creationId xmlns:a16="http://schemas.microsoft.com/office/drawing/2014/main" id="{DE2AA1C0-5264-DC45-99F6-F2A832F5216F}"/>
              </a:ext>
            </a:extLst>
          </p:cNvPr>
          <p:cNvSpPr txBox="1">
            <a:spLocks/>
          </p:cNvSpPr>
          <p:nvPr/>
        </p:nvSpPr>
        <p:spPr bwMode="auto">
          <a:xfrm>
            <a:off x="448173" y="307359"/>
            <a:ext cx="5445888" cy="348336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9600" b="1" dirty="0">
                <a:solidFill>
                  <a:schemeClr val="bg1"/>
                </a:solidFill>
                <a:latin typeface="Arial" panose="020B0604020202020204" pitchFamily="34" charset="0"/>
                <a:cs typeface="Arial" panose="020B0604020202020204" pitchFamily="34" charset="0"/>
              </a:rPr>
              <a:t>Here’s a taster!</a:t>
            </a:r>
          </a:p>
          <a:p>
            <a:pPr marL="0" indent="0">
              <a:spcBef>
                <a:spcPts val="0"/>
              </a:spcBef>
              <a:buNone/>
              <a:defRPr/>
            </a:pPr>
            <a:endParaRPr lang="en-GB" altLang="en-US" sz="9600" dirty="0">
              <a:solidFill>
                <a:schemeClr val="bg1"/>
              </a:solidFill>
              <a:latin typeface="Arial" panose="020B060402020202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id="{D0CDDA9D-8017-6045-A0F4-5E2D56886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173" y="4283381"/>
            <a:ext cx="2201383" cy="2112438"/>
          </a:xfrm>
          <a:prstGeom prst="rect">
            <a:avLst/>
          </a:prstGeom>
        </p:spPr>
      </p:pic>
    </p:spTree>
    <p:extLst>
      <p:ext uri="{BB962C8B-B14F-4D97-AF65-F5344CB8AC3E}">
        <p14:creationId xmlns:p14="http://schemas.microsoft.com/office/powerpoint/2010/main" val="31790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DB4AF3-CEAA-DF47-AB87-FC66A91698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6776" y="0"/>
            <a:ext cx="4065224" cy="6217920"/>
          </a:xfrm>
          <a:prstGeom prst="rect">
            <a:avLst/>
          </a:prstGeom>
        </p:spPr>
      </p:pic>
      <p:pic>
        <p:nvPicPr>
          <p:cNvPr id="16" name="Picture 15" descr="A picture containing tree, outdoor, person&#10;&#10;Description automatically generated">
            <a:extLst>
              <a:ext uri="{FF2B5EF4-FFF2-40B4-BE49-F238E27FC236}">
                <a16:creationId xmlns:a16="http://schemas.microsoft.com/office/drawing/2014/main" id="{7FF1C651-AAE8-3349-8C07-9CAD2BAE3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987041" y="1078184"/>
            <a:ext cx="6217919" cy="4061553"/>
          </a:xfrm>
          <a:prstGeom prst="rect">
            <a:avLst/>
          </a:prstGeom>
        </p:spPr>
      </p:pic>
      <p:pic>
        <p:nvPicPr>
          <p:cNvPr id="14" name="Picture 13">
            <a:extLst>
              <a:ext uri="{FF2B5EF4-FFF2-40B4-BE49-F238E27FC236}">
                <a16:creationId xmlns:a16="http://schemas.microsoft.com/office/drawing/2014/main" id="{F6CF4CC9-7E57-AA4B-80FB-92490ABE2AF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4065224" cy="6217920"/>
          </a:xfrm>
          <a:prstGeom prst="rect">
            <a:avLst/>
          </a:prstGeom>
        </p:spPr>
      </p:pic>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72515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Here’s a taster!</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93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7"/>
            <a:ext cx="5445888" cy="576293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Discover more</a:t>
            </a: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F59C00"/>
                </a:solidFill>
                <a:latin typeface="Arial" panose="020B0604020202020204" pitchFamily="34" charset="0"/>
                <a:cs typeface="Arial" panose="020B0604020202020204" pitchFamily="34" charset="0"/>
              </a:rPr>
              <a:t>Visit our website at </a:t>
            </a:r>
            <a:r>
              <a:rPr lang="en-GB" altLang="en-US" sz="2400" b="1" dirty="0" err="1">
                <a:solidFill>
                  <a:srgbClr val="F59C00"/>
                </a:solidFill>
                <a:latin typeface="Arial" panose="020B0604020202020204" pitchFamily="34" charset="0"/>
                <a:cs typeface="Arial" panose="020B0604020202020204" pitchFamily="34" charset="0"/>
              </a:rPr>
              <a:t>www.kingswood.co.uk</a:t>
            </a:r>
            <a:endParaRPr lang="en-GB" altLang="en-US" sz="24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Follow us on our social media channels</a:t>
            </a: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kingswoodcentres</a:t>
            </a: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kingswoodcentres</a:t>
            </a:r>
            <a:r>
              <a:rPr lang="en-GB" altLang="en-US" sz="1600" b="1" dirty="0">
                <a:solidFill>
                  <a:srgbClr val="F59C00"/>
                </a:solidFill>
                <a:latin typeface="Arial" panose="020B0604020202020204" pitchFamily="34" charset="0"/>
                <a:cs typeface="Arial" panose="020B0604020202020204" pitchFamily="34" charset="0"/>
              </a:rPr>
              <a:t> &amp; @</a:t>
            </a:r>
            <a:r>
              <a:rPr lang="en-GB" altLang="en-US" sz="1600" b="1" dirty="0" err="1">
                <a:solidFill>
                  <a:srgbClr val="F59C00"/>
                </a:solidFill>
                <a:latin typeface="Arial" panose="020B0604020202020204" pitchFamily="34" charset="0"/>
                <a:cs typeface="Arial" panose="020B0604020202020204" pitchFamily="34" charset="0"/>
              </a:rPr>
              <a:t>dukeshousewood</a:t>
            </a: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a:t>
            </a:r>
            <a:r>
              <a:rPr lang="en-GB" altLang="en-US" sz="1600" b="1" dirty="0">
                <a:solidFill>
                  <a:srgbClr val="F59C00"/>
                </a:solidFill>
                <a:latin typeface="Arial" panose="020B0604020202020204" pitchFamily="34" charset="0"/>
                <a:cs typeface="Arial" panose="020B0604020202020204" pitchFamily="34" charset="0"/>
              </a:rPr>
              <a:t>_</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885DF23-C7C8-C14B-A256-8E0EC163C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pic>
        <p:nvPicPr>
          <p:cNvPr id="3" name="Picture 2" descr="Icon&#10;&#10;Description automatically generated">
            <a:extLst>
              <a:ext uri="{FF2B5EF4-FFF2-40B4-BE49-F238E27FC236}">
                <a16:creationId xmlns:a16="http://schemas.microsoft.com/office/drawing/2014/main" id="{ABE32A83-4708-7F4E-BA49-CB2F743F1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902" y="3063239"/>
            <a:ext cx="846157" cy="846157"/>
          </a:xfrm>
          <a:prstGeom prst="rect">
            <a:avLst/>
          </a:prstGeom>
        </p:spPr>
      </p:pic>
      <p:pic>
        <p:nvPicPr>
          <p:cNvPr id="8" name="Picture 7" descr="Icon&#10;&#10;Description automatically generated">
            <a:extLst>
              <a:ext uri="{FF2B5EF4-FFF2-40B4-BE49-F238E27FC236}">
                <a16:creationId xmlns:a16="http://schemas.microsoft.com/office/drawing/2014/main" id="{4FB1B91C-BB03-A642-9B8F-65C09CDA76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903" y="3832487"/>
            <a:ext cx="846157" cy="846157"/>
          </a:xfrm>
          <a:prstGeom prst="rect">
            <a:avLst/>
          </a:prstGeom>
        </p:spPr>
      </p:pic>
      <p:pic>
        <p:nvPicPr>
          <p:cNvPr id="10" name="Picture 9" descr="A picture containing mammal&#10;&#10;Description automatically generated">
            <a:extLst>
              <a:ext uri="{FF2B5EF4-FFF2-40B4-BE49-F238E27FC236}">
                <a16:creationId xmlns:a16="http://schemas.microsoft.com/office/drawing/2014/main" id="{B40A10EB-969A-4441-AB2A-A82773B5D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02" y="4597037"/>
            <a:ext cx="846157" cy="846157"/>
          </a:xfrm>
          <a:prstGeom prst="rect">
            <a:avLst/>
          </a:prstGeom>
        </p:spPr>
      </p:pic>
    </p:spTree>
    <p:extLst>
      <p:ext uri="{BB962C8B-B14F-4D97-AF65-F5344CB8AC3E}">
        <p14:creationId xmlns:p14="http://schemas.microsoft.com/office/powerpoint/2010/main" val="9527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00B804-A811-704A-835F-1B71371BCFB1}"/>
              </a:ext>
            </a:extLst>
          </p:cNvPr>
          <p:cNvSpPr txBox="1">
            <a:spLocks/>
          </p:cNvSpPr>
          <p:nvPr/>
        </p:nvSpPr>
        <p:spPr bwMode="auto">
          <a:xfrm>
            <a:off x="295694" y="274308"/>
            <a:ext cx="5445888" cy="156512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Thank you!</a:t>
            </a:r>
          </a:p>
          <a:p>
            <a:pPr marL="0" indent="0">
              <a:spcBef>
                <a:spcPts val="0"/>
              </a:spcBef>
              <a:buNone/>
              <a:defRPr/>
            </a:pPr>
            <a:endParaRPr lang="en-GB" altLang="en-US"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F59C00"/>
                </a:solidFill>
                <a:latin typeface="Arial" panose="020B0604020202020204" pitchFamily="34" charset="0"/>
                <a:cs typeface="Arial" panose="020B0604020202020204" pitchFamily="34" charset="0"/>
              </a:rPr>
              <a:t>Any questions?</a:t>
            </a:r>
          </a:p>
        </p:txBody>
      </p:sp>
      <p:pic>
        <p:nvPicPr>
          <p:cNvPr id="5" name="Picture 4">
            <a:extLst>
              <a:ext uri="{FF2B5EF4-FFF2-40B4-BE49-F238E27FC236}">
                <a16:creationId xmlns:a16="http://schemas.microsoft.com/office/drawing/2014/main" id="{10EFCBB2-4FCF-CF42-A771-1BB0DC8EB598}"/>
              </a:ext>
            </a:extLst>
          </p:cNvPr>
          <p:cNvPicPr>
            <a:picLocks noChangeAspect="1"/>
          </p:cNvPicPr>
          <p:nvPr/>
        </p:nvPicPr>
        <p:blipFill rotWithShape="1">
          <a:blip r:embed="rId2">
            <a:extLst>
              <a:ext uri="{28A0092B-C50C-407E-A947-70E740481C1C}">
                <a14:useLocalDpi xmlns:a14="http://schemas.microsoft.com/office/drawing/2010/main" val="0"/>
              </a:ext>
            </a:extLst>
          </a:blip>
          <a:srcRect l="7796" t="31776" r="26928" b="24162"/>
          <a:stretch/>
        </p:blipFill>
        <p:spPr>
          <a:xfrm>
            <a:off x="6097200" y="-1"/>
            <a:ext cx="6093952" cy="6187441"/>
          </a:xfrm>
          <a:prstGeom prst="rect">
            <a:avLst/>
          </a:prstGeom>
        </p:spPr>
      </p:pic>
    </p:spTree>
    <p:extLst>
      <p:ext uri="{BB962C8B-B14F-4D97-AF65-F5344CB8AC3E}">
        <p14:creationId xmlns:p14="http://schemas.microsoft.com/office/powerpoint/2010/main" val="427506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What’s coming up..</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Introduction to Kingswood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centre</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Benefits of Outdoor learning</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Learning Outcomes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Sleeping and eating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programme options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centre team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Safety and wellbeing</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FBD84FE-6A20-0445-AD92-DDC74D675858}"/>
              </a:ext>
            </a:extLst>
          </p:cNvPr>
          <p:cNvPicPr>
            <a:picLocks noChangeAspect="1"/>
          </p:cNvPicPr>
          <p:nvPr/>
        </p:nvPicPr>
        <p:blipFill rotWithShape="1">
          <a:blip r:embed="rId2">
            <a:extLst>
              <a:ext uri="{28A0092B-C50C-407E-A947-70E740481C1C}">
                <a14:useLocalDpi xmlns:a14="http://schemas.microsoft.com/office/drawing/2010/main" val="0"/>
              </a:ext>
            </a:extLst>
          </a:blip>
          <a:srcRect l="2197" t="28828" r="8865" b="24850"/>
          <a:stretch/>
        </p:blipFill>
        <p:spPr>
          <a:xfrm>
            <a:off x="6097200" y="-1"/>
            <a:ext cx="6093952" cy="6187441"/>
          </a:xfrm>
          <a:prstGeom prst="rect">
            <a:avLst/>
          </a:prstGeom>
        </p:spPr>
      </p:pic>
    </p:spTree>
    <p:extLst>
      <p:ext uri="{BB962C8B-B14F-4D97-AF65-F5344CB8AC3E}">
        <p14:creationId xmlns:p14="http://schemas.microsoft.com/office/powerpoint/2010/main" val="53253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Introduction to Kingswood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A trip to Kingswood is a life changing adventure. For over 35 years, our transformative school trips have encouraged primary school pupils to build confidence and resilience by taking on fun challenges.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Each year over 175,000 young people visit Kingswood to experience exciting activities, from archery to zipwire, and they go home with so much more. They leave with the feeling that they can achieve their goals, and it’s wonderful to see the most uncertain pupils becoming the most enthusiastic.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We provide the perfect environment to develop positive mind-sets, improve well-being and encourage self-belief, plus there is always lots of laughter.</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5BC5F2"/>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F1A67CA9-CC19-3541-B960-F5B0D3AD80D7}"/>
              </a:ext>
            </a:extLst>
          </p:cNvPr>
          <p:cNvGrpSpPr/>
          <p:nvPr/>
        </p:nvGrpSpPr>
        <p:grpSpPr>
          <a:xfrm>
            <a:off x="7068875" y="605135"/>
            <a:ext cx="4406176" cy="5187338"/>
            <a:chOff x="7068875" y="605135"/>
            <a:chExt cx="4406176" cy="5187338"/>
          </a:xfrm>
        </p:grpSpPr>
        <p:pic>
          <p:nvPicPr>
            <p:cNvPr id="15" name="Picture 14" descr="Logo&#10;&#10;Description automatically generated">
              <a:extLst>
                <a:ext uri="{FF2B5EF4-FFF2-40B4-BE49-F238E27FC236}">
                  <a16:creationId xmlns:a16="http://schemas.microsoft.com/office/drawing/2014/main" id="{3B6C56DC-E6AD-6C42-884F-9E6FA35EB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8875" y="605136"/>
              <a:ext cx="905783" cy="903302"/>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4AF4CD8A-BB0D-6B4C-8BBE-9A188D6DC0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8470" y="605135"/>
              <a:ext cx="453182" cy="903301"/>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7C79BFF8-85F2-2F4D-AC57-A34AC43B02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875" y="4819450"/>
              <a:ext cx="1390034" cy="973023"/>
            </a:xfrm>
            <a:prstGeom prst="rect">
              <a:avLst/>
            </a:prstGeom>
          </p:spPr>
        </p:pic>
        <p:pic>
          <p:nvPicPr>
            <p:cNvPr id="18" name="Picture 17" descr="Logo, company name&#10;&#10;Description automatically generated">
              <a:extLst>
                <a:ext uri="{FF2B5EF4-FFF2-40B4-BE49-F238E27FC236}">
                  <a16:creationId xmlns:a16="http://schemas.microsoft.com/office/drawing/2014/main" id="{38DC0F28-EF51-334F-9B2B-55291DBE07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54345" y="626440"/>
              <a:ext cx="1002691" cy="881996"/>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09B4C040-1E72-D642-B55F-0AB780613F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69729" y="605135"/>
              <a:ext cx="1002691" cy="1005531"/>
            </a:xfrm>
            <a:prstGeom prst="rect">
              <a:avLst/>
            </a:prstGeom>
          </p:spPr>
        </p:pic>
        <p:pic>
          <p:nvPicPr>
            <p:cNvPr id="20" name="Picture 19" descr="Logo&#10;&#10;Description automatically generated">
              <a:extLst>
                <a:ext uri="{FF2B5EF4-FFF2-40B4-BE49-F238E27FC236}">
                  <a16:creationId xmlns:a16="http://schemas.microsoft.com/office/drawing/2014/main" id="{3B655619-FE9A-1445-BF05-656CE01E89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8875" y="2124109"/>
              <a:ext cx="1703928" cy="881996"/>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886BB0A3-EE32-2742-878A-741417F90D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8875" y="3472949"/>
              <a:ext cx="2375382" cy="879657"/>
            </a:xfrm>
            <a:prstGeom prst="rect">
              <a:avLst/>
            </a:prstGeom>
          </p:spPr>
        </p:pic>
        <p:pic>
          <p:nvPicPr>
            <p:cNvPr id="22" name="Picture 21" descr="A black and white logo&#10;&#10;Description automatically generated with medium confidence">
              <a:extLst>
                <a:ext uri="{FF2B5EF4-FFF2-40B4-BE49-F238E27FC236}">
                  <a16:creationId xmlns:a16="http://schemas.microsoft.com/office/drawing/2014/main" id="{1F8F8BC7-B1C2-584B-8ED4-BA2BE531F9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20634" y="3472950"/>
              <a:ext cx="1334828" cy="879656"/>
            </a:xfrm>
            <a:prstGeom prst="rect">
              <a:avLst/>
            </a:prstGeom>
          </p:spPr>
        </p:pic>
        <p:pic>
          <p:nvPicPr>
            <p:cNvPr id="23" name="Picture 22" descr="Logo, company name&#10;&#10;Description automatically generated">
              <a:extLst>
                <a:ext uri="{FF2B5EF4-FFF2-40B4-BE49-F238E27FC236}">
                  <a16:creationId xmlns:a16="http://schemas.microsoft.com/office/drawing/2014/main" id="{EA350ED3-D033-9647-AF30-3C4F22D9B3B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2645" y="2078596"/>
              <a:ext cx="1922817" cy="973022"/>
            </a:xfrm>
            <a:prstGeom prst="rect">
              <a:avLst/>
            </a:prstGeom>
          </p:spPr>
        </p:pic>
        <p:pic>
          <p:nvPicPr>
            <p:cNvPr id="24" name="Picture 23" descr="Text&#10;&#10;Description automatically generated">
              <a:extLst>
                <a:ext uri="{FF2B5EF4-FFF2-40B4-BE49-F238E27FC236}">
                  <a16:creationId xmlns:a16="http://schemas.microsoft.com/office/drawing/2014/main" id="{899F9F7B-09E4-0C40-85E4-606ADFA95F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17985" y="4773937"/>
              <a:ext cx="2557066" cy="925170"/>
            </a:xfrm>
            <a:prstGeom prst="rect">
              <a:avLst/>
            </a:prstGeom>
          </p:spPr>
        </p:pic>
      </p:grpSp>
    </p:spTree>
    <p:extLst>
      <p:ext uri="{BB962C8B-B14F-4D97-AF65-F5344CB8AC3E}">
        <p14:creationId xmlns:p14="http://schemas.microsoft.com/office/powerpoint/2010/main" val="42271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3F727-FCA5-0E44-B0E2-904B9B0A8A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222381"/>
          </a:xfrm>
          <a:prstGeom prst="rect">
            <a:avLst/>
          </a:prstGeom>
        </p:spPr>
      </p:pic>
      <p:sp>
        <p:nvSpPr>
          <p:cNvPr id="5" name="Rectangle 4">
            <a:extLst>
              <a:ext uri="{FF2B5EF4-FFF2-40B4-BE49-F238E27FC236}">
                <a16:creationId xmlns:a16="http://schemas.microsoft.com/office/drawing/2014/main" id="{CCF74C28-1E42-7D44-8642-542F18A08A31}"/>
              </a:ext>
            </a:extLst>
          </p:cNvPr>
          <p:cNvSpPr/>
          <p:nvPr/>
        </p:nvSpPr>
        <p:spPr>
          <a:xfrm>
            <a:off x="-1" y="0"/>
            <a:ext cx="6588369" cy="6216862"/>
          </a:xfrm>
          <a:prstGeom prst="rect">
            <a:avLst/>
          </a:prstGeom>
          <a:gradFill flip="none" rotWithShape="1">
            <a:gsLst>
              <a:gs pos="18000">
                <a:schemeClr val="tx1">
                  <a:alpha val="70000"/>
                </a:schemeClr>
              </a:gs>
              <a:gs pos="100000">
                <a:schemeClr val="accent3">
                  <a:lumMod val="89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Welcome to</a:t>
            </a:r>
          </a:p>
          <a:p>
            <a:pPr marL="0" indent="0">
              <a:spcBef>
                <a:spcPts val="0"/>
              </a:spcBef>
              <a:buNone/>
              <a:defRPr/>
            </a:pPr>
            <a:r>
              <a:rPr lang="en-GB" altLang="en-US" b="1" dirty="0" err="1">
                <a:solidFill>
                  <a:schemeClr val="bg1"/>
                </a:solidFill>
                <a:latin typeface="Arial" panose="020B0604020202020204" pitchFamily="34" charset="0"/>
                <a:cs typeface="Arial" panose="020B0604020202020204" pitchFamily="34" charset="0"/>
              </a:rPr>
              <a:t>Dukeshouse</a:t>
            </a:r>
            <a:r>
              <a:rPr lang="en-GB" altLang="en-US" b="1" dirty="0">
                <a:solidFill>
                  <a:schemeClr val="bg1"/>
                </a:solidFill>
                <a:latin typeface="Arial" panose="020B0604020202020204" pitchFamily="34" charset="0"/>
                <a:cs typeface="Arial" panose="020B0604020202020204" pitchFamily="34" charset="0"/>
              </a:rPr>
              <a:t> Wood</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chemeClr val="bg1"/>
                </a:solidFill>
                <a:latin typeface="Arial" panose="020B0604020202020204" pitchFamily="34" charset="0"/>
                <a:cs typeface="Arial" panose="020B0604020202020204" pitchFamily="34" charset="0"/>
              </a:rPr>
              <a:t>Fellside, Hexham, Northumberland, NE46 1TP</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35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7"/>
            <a:ext cx="5445888" cy="5976367"/>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Your centre</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A popular choice for Scottish and English schools and groups, Dukeshouse Wood is situated on a beautiful fell side just outside the leafy suburbs of Hexham, close to Newcastle and the Scottish Borders.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The 18 acre activity park in an area of unspoilt countryside houses exciting adventure activities such as </a:t>
            </a:r>
            <a:r>
              <a:rPr lang="en-GB" altLang="en-US" sz="1600" dirty="0" err="1">
                <a:solidFill>
                  <a:srgbClr val="48464F"/>
                </a:solidFill>
                <a:latin typeface="Arial" panose="020B0604020202020204" pitchFamily="34" charset="0"/>
                <a:cs typeface="Arial" panose="020B0604020202020204" pitchFamily="34" charset="0"/>
              </a:rPr>
              <a:t>zipwire</a:t>
            </a:r>
            <a:r>
              <a:rPr lang="en-GB" altLang="en-US" sz="1600" dirty="0">
                <a:solidFill>
                  <a:srgbClr val="48464F"/>
                </a:solidFill>
                <a:latin typeface="Arial" panose="020B0604020202020204" pitchFamily="34" charset="0"/>
                <a:cs typeface="Arial" panose="020B0604020202020204" pitchFamily="34" charset="0"/>
              </a:rPr>
              <a:t>, outdoor laser, Jacob’s ladder, an outdoor climbing and abseiling tower. When the weather is not so favourable, the centre also has a 8000 </a:t>
            </a:r>
            <a:r>
              <a:rPr lang="en-GB" altLang="en-US" sz="1600" dirty="0" err="1">
                <a:solidFill>
                  <a:srgbClr val="48464F"/>
                </a:solidFill>
                <a:latin typeface="Arial" panose="020B0604020202020204" pitchFamily="34" charset="0"/>
                <a:cs typeface="Arial" panose="020B0604020202020204" pitchFamily="34" charset="0"/>
              </a:rPr>
              <a:t>sq</a:t>
            </a:r>
            <a:r>
              <a:rPr lang="en-GB" altLang="en-US" sz="1600" dirty="0">
                <a:solidFill>
                  <a:srgbClr val="48464F"/>
                </a:solidFill>
                <a:latin typeface="Arial" panose="020B0604020202020204" pitchFamily="34" charset="0"/>
                <a:cs typeface="Arial" panose="020B0604020202020204" pitchFamily="34" charset="0"/>
              </a:rPr>
              <a:t> </a:t>
            </a:r>
            <a:r>
              <a:rPr lang="en-GB" altLang="en-US" sz="1600" dirty="0" err="1">
                <a:solidFill>
                  <a:srgbClr val="48464F"/>
                </a:solidFill>
                <a:latin typeface="Arial" panose="020B0604020202020204" pitchFamily="34" charset="0"/>
                <a:cs typeface="Arial" panose="020B0604020202020204" pitchFamily="34" charset="0"/>
              </a:rPr>
              <a:t>ft</a:t>
            </a:r>
            <a:r>
              <a:rPr lang="en-GB" altLang="en-US" sz="1600" dirty="0">
                <a:solidFill>
                  <a:srgbClr val="48464F"/>
                </a:solidFill>
                <a:latin typeface="Arial" panose="020B0604020202020204" pitchFamily="34" charset="0"/>
                <a:cs typeface="Arial" panose="020B0604020202020204" pitchFamily="34" charset="0"/>
              </a:rPr>
              <a:t> all weather barn, housing indoor climbing, a laser arena and computer lab facilities.</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F08BA0-9573-0B41-8B2D-38968D769A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988826"/>
            <a:ext cx="5832179" cy="3902148"/>
          </a:xfrm>
          <a:prstGeom prst="rect">
            <a:avLst/>
          </a:prstGeom>
        </p:spPr>
      </p:pic>
    </p:spTree>
    <p:extLst>
      <p:ext uri="{BB962C8B-B14F-4D97-AF65-F5344CB8AC3E}">
        <p14:creationId xmlns:p14="http://schemas.microsoft.com/office/powerpoint/2010/main" val="73073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BF61C70-695D-C14E-905B-4ADF1447F7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51465"/>
            <a:ext cx="3040655" cy="4462048"/>
          </a:xfrm>
          <a:prstGeom prst="rect">
            <a:avLst/>
          </a:prstGeom>
        </p:spPr>
      </p:pic>
      <p:pic>
        <p:nvPicPr>
          <p:cNvPr id="16" name="Picture 15">
            <a:extLst>
              <a:ext uri="{FF2B5EF4-FFF2-40B4-BE49-F238E27FC236}">
                <a16:creationId xmlns:a16="http://schemas.microsoft.com/office/drawing/2014/main" id="{594EA3C1-1CB7-9A4A-9246-241CEF18C6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6906" y="229478"/>
            <a:ext cx="1570484" cy="1429604"/>
          </a:xfrm>
          <a:prstGeom prst="rect">
            <a:avLst/>
          </a:prstGeom>
        </p:spPr>
      </p:pic>
      <p:pic>
        <p:nvPicPr>
          <p:cNvPr id="17" name="Picture 16">
            <a:extLst>
              <a:ext uri="{FF2B5EF4-FFF2-40B4-BE49-F238E27FC236}">
                <a16:creationId xmlns:a16="http://schemas.microsoft.com/office/drawing/2014/main" id="{D5D23239-5446-1141-880E-6DA8828A28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5345" y="1751465"/>
            <a:ext cx="3040655" cy="4462048"/>
          </a:xfrm>
          <a:prstGeom prst="rect">
            <a:avLst/>
          </a:prstGeom>
        </p:spPr>
      </p:pic>
      <p:pic>
        <p:nvPicPr>
          <p:cNvPr id="18" name="Picture 17">
            <a:extLst>
              <a:ext uri="{FF2B5EF4-FFF2-40B4-BE49-F238E27FC236}">
                <a16:creationId xmlns:a16="http://schemas.microsoft.com/office/drawing/2014/main" id="{2026ADE9-C8F8-0A47-BE23-72041DAB9F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87390" y="229478"/>
            <a:ext cx="1512364" cy="1429604"/>
          </a:xfrm>
          <a:prstGeom prst="rect">
            <a:avLst/>
          </a:prstGeom>
        </p:spPr>
      </p:pic>
      <p:pic>
        <p:nvPicPr>
          <p:cNvPr id="19" name="Picture 18">
            <a:extLst>
              <a:ext uri="{FF2B5EF4-FFF2-40B4-BE49-F238E27FC236}">
                <a16:creationId xmlns:a16="http://schemas.microsoft.com/office/drawing/2014/main" id="{3D7B47D4-3854-3F43-AFA8-50A1D44345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13459" y="65773"/>
            <a:ext cx="1656779" cy="1641490"/>
          </a:xfrm>
          <a:prstGeom prst="rect">
            <a:avLst/>
          </a:prstGeom>
        </p:spPr>
      </p:pic>
      <p:pic>
        <p:nvPicPr>
          <p:cNvPr id="20" name="Picture 19">
            <a:extLst>
              <a:ext uri="{FF2B5EF4-FFF2-40B4-BE49-F238E27FC236}">
                <a16:creationId xmlns:a16="http://schemas.microsoft.com/office/drawing/2014/main" id="{11914690-821B-1341-8272-D926624DCCE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10690" y="1751465"/>
            <a:ext cx="3040655" cy="4462048"/>
          </a:xfrm>
          <a:prstGeom prst="rect">
            <a:avLst/>
          </a:prstGeom>
        </p:spPr>
      </p:pic>
      <p:pic>
        <p:nvPicPr>
          <p:cNvPr id="21" name="Picture 20">
            <a:extLst>
              <a:ext uri="{FF2B5EF4-FFF2-40B4-BE49-F238E27FC236}">
                <a16:creationId xmlns:a16="http://schemas.microsoft.com/office/drawing/2014/main" id="{F0667224-F3A2-1F49-BF5A-7748A5F6224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14483" y="136020"/>
            <a:ext cx="1564105" cy="1528550"/>
          </a:xfrm>
          <a:prstGeom prst="rect">
            <a:avLst/>
          </a:prstGeom>
        </p:spPr>
      </p:pic>
      <p:pic>
        <p:nvPicPr>
          <p:cNvPr id="22" name="Picture 21">
            <a:extLst>
              <a:ext uri="{FF2B5EF4-FFF2-40B4-BE49-F238E27FC236}">
                <a16:creationId xmlns:a16="http://schemas.microsoft.com/office/drawing/2014/main" id="{E8470A05-455B-D04A-A49F-0F95466E4F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89"/>
          <a:stretch/>
        </p:blipFill>
        <p:spPr>
          <a:xfrm>
            <a:off x="9166035" y="1751465"/>
            <a:ext cx="3040655" cy="4462048"/>
          </a:xfrm>
          <a:prstGeom prst="rect">
            <a:avLst/>
          </a:prstGeom>
        </p:spPr>
      </p:pic>
    </p:spTree>
    <p:extLst>
      <p:ext uri="{BB962C8B-B14F-4D97-AF65-F5344CB8AC3E}">
        <p14:creationId xmlns:p14="http://schemas.microsoft.com/office/powerpoint/2010/main" val="296676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561DA12-F3C8-F940-A6D9-9CC375B953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751465"/>
            <a:ext cx="2430966" cy="4462048"/>
          </a:xfrm>
          <a:prstGeom prst="rect">
            <a:avLst/>
          </a:prstGeom>
        </p:spPr>
      </p:pic>
      <p:pic>
        <p:nvPicPr>
          <p:cNvPr id="5" name="Picture 4">
            <a:extLst>
              <a:ext uri="{FF2B5EF4-FFF2-40B4-BE49-F238E27FC236}">
                <a16:creationId xmlns:a16="http://schemas.microsoft.com/office/drawing/2014/main" id="{E09C393A-446C-5E4B-9ADF-2E7FA2B3BC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0023" y="76924"/>
            <a:ext cx="1426068" cy="1641490"/>
          </a:xfrm>
          <a:prstGeom prst="rect">
            <a:avLst/>
          </a:prstGeom>
        </p:spPr>
      </p:pic>
      <p:pic>
        <p:nvPicPr>
          <p:cNvPr id="6" name="Picture 5">
            <a:extLst>
              <a:ext uri="{FF2B5EF4-FFF2-40B4-BE49-F238E27FC236}">
                <a16:creationId xmlns:a16="http://schemas.microsoft.com/office/drawing/2014/main" id="{E41227E1-F616-5F44-9D81-6482C00BF9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6091" y="193383"/>
            <a:ext cx="1452737" cy="1429604"/>
          </a:xfrm>
          <a:prstGeom prst="rect">
            <a:avLst/>
          </a:prstGeom>
        </p:spPr>
      </p:pic>
      <p:pic>
        <p:nvPicPr>
          <p:cNvPr id="7" name="Picture 6">
            <a:extLst>
              <a:ext uri="{FF2B5EF4-FFF2-40B4-BE49-F238E27FC236}">
                <a16:creationId xmlns:a16="http://schemas.microsoft.com/office/drawing/2014/main" id="{BBB82957-5041-B544-8786-47F87D15DE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42119" y="1751465"/>
            <a:ext cx="2430966" cy="4462048"/>
          </a:xfrm>
          <a:prstGeom prst="rect">
            <a:avLst/>
          </a:prstGeom>
        </p:spPr>
      </p:pic>
      <p:pic>
        <p:nvPicPr>
          <p:cNvPr id="8" name="Picture 7">
            <a:extLst>
              <a:ext uri="{FF2B5EF4-FFF2-40B4-BE49-F238E27FC236}">
                <a16:creationId xmlns:a16="http://schemas.microsoft.com/office/drawing/2014/main" id="{7A8E708C-2BF8-194B-AB91-55725D38E6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87950" y="1751465"/>
            <a:ext cx="2430967" cy="4462048"/>
          </a:xfrm>
          <a:prstGeom prst="rect">
            <a:avLst/>
          </a:prstGeom>
        </p:spPr>
      </p:pic>
      <p:pic>
        <p:nvPicPr>
          <p:cNvPr id="9" name="Picture 8">
            <a:extLst>
              <a:ext uri="{FF2B5EF4-FFF2-40B4-BE49-F238E27FC236}">
                <a16:creationId xmlns:a16="http://schemas.microsoft.com/office/drawing/2014/main" id="{A92C7A82-5603-2546-9094-484F097DD0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57153" y="229478"/>
            <a:ext cx="1564396" cy="1429604"/>
          </a:xfrm>
          <a:prstGeom prst="rect">
            <a:avLst/>
          </a:prstGeom>
        </p:spPr>
      </p:pic>
      <p:pic>
        <p:nvPicPr>
          <p:cNvPr id="10" name="Picture 9">
            <a:extLst>
              <a:ext uri="{FF2B5EF4-FFF2-40B4-BE49-F238E27FC236}">
                <a16:creationId xmlns:a16="http://schemas.microsoft.com/office/drawing/2014/main" id="{0C694A9A-0708-3E4D-A57B-2DE2EA53AC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197125" y="193383"/>
            <a:ext cx="1452737" cy="1378189"/>
          </a:xfrm>
          <a:prstGeom prst="rect">
            <a:avLst/>
          </a:prstGeom>
        </p:spPr>
      </p:pic>
      <p:pic>
        <p:nvPicPr>
          <p:cNvPr id="11" name="Picture 10">
            <a:extLst>
              <a:ext uri="{FF2B5EF4-FFF2-40B4-BE49-F238E27FC236}">
                <a16:creationId xmlns:a16="http://schemas.microsoft.com/office/drawing/2014/main" id="{26BEEA72-6803-104E-B1D5-48EC01B8B9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39935" y="1751465"/>
            <a:ext cx="2430968" cy="4462048"/>
          </a:xfrm>
          <a:prstGeom prst="rect">
            <a:avLst/>
          </a:prstGeom>
        </p:spPr>
      </p:pic>
      <p:pic>
        <p:nvPicPr>
          <p:cNvPr id="13" name="Picture 12">
            <a:extLst>
              <a:ext uri="{FF2B5EF4-FFF2-40B4-BE49-F238E27FC236}">
                <a16:creationId xmlns:a16="http://schemas.microsoft.com/office/drawing/2014/main" id="{C40CF4BB-667E-2944-8711-D958B4DCB26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791921" y="1751465"/>
            <a:ext cx="2430967" cy="4462048"/>
          </a:xfrm>
          <a:prstGeom prst="rect">
            <a:avLst/>
          </a:prstGeom>
        </p:spPr>
      </p:pic>
      <p:pic>
        <p:nvPicPr>
          <p:cNvPr id="14" name="Picture 13">
            <a:extLst>
              <a:ext uri="{FF2B5EF4-FFF2-40B4-BE49-F238E27FC236}">
                <a16:creationId xmlns:a16="http://schemas.microsoft.com/office/drawing/2014/main" id="{5ABEE200-7C17-E24A-A01D-339E6B132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580309" y="229478"/>
            <a:ext cx="1476259" cy="1429604"/>
          </a:xfrm>
          <a:prstGeom prst="rect">
            <a:avLst/>
          </a:prstGeom>
        </p:spPr>
      </p:pic>
    </p:spTree>
    <p:extLst>
      <p:ext uri="{BB962C8B-B14F-4D97-AF65-F5344CB8AC3E}">
        <p14:creationId xmlns:p14="http://schemas.microsoft.com/office/powerpoint/2010/main" val="426584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2F141DB-9AFA-7B41-AD97-E9796C53BB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19621" y="65907"/>
            <a:ext cx="1496419" cy="1641490"/>
          </a:xfrm>
          <a:prstGeom prst="rect">
            <a:avLst/>
          </a:prstGeom>
        </p:spPr>
      </p:pic>
      <p:pic>
        <p:nvPicPr>
          <p:cNvPr id="5" name="Picture 4">
            <a:extLst>
              <a:ext uri="{FF2B5EF4-FFF2-40B4-BE49-F238E27FC236}">
                <a16:creationId xmlns:a16="http://schemas.microsoft.com/office/drawing/2014/main" id="{086418FB-50ED-0346-9EE0-A1BEB35288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51465"/>
            <a:ext cx="2431233" cy="4462048"/>
          </a:xfrm>
          <a:prstGeom prst="rect">
            <a:avLst/>
          </a:prstGeom>
        </p:spPr>
      </p:pic>
      <p:pic>
        <p:nvPicPr>
          <p:cNvPr id="6" name="Picture 5">
            <a:extLst>
              <a:ext uri="{FF2B5EF4-FFF2-40B4-BE49-F238E27FC236}">
                <a16:creationId xmlns:a16="http://schemas.microsoft.com/office/drawing/2014/main" id="{7B72995A-5635-BD4D-AAF2-FEEFEF8AAB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6040" y="79467"/>
            <a:ext cx="1564395" cy="1641490"/>
          </a:xfrm>
          <a:prstGeom prst="rect">
            <a:avLst/>
          </a:prstGeom>
        </p:spPr>
      </p:pic>
      <p:pic>
        <p:nvPicPr>
          <p:cNvPr id="7" name="Picture 6">
            <a:extLst>
              <a:ext uri="{FF2B5EF4-FFF2-40B4-BE49-F238E27FC236}">
                <a16:creationId xmlns:a16="http://schemas.microsoft.com/office/drawing/2014/main" id="{77712D14-B53F-9B4C-AC75-39C1179D67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53535" y="1751465"/>
            <a:ext cx="2431234" cy="4462048"/>
          </a:xfrm>
          <a:prstGeom prst="rect">
            <a:avLst/>
          </a:prstGeom>
        </p:spPr>
      </p:pic>
      <p:pic>
        <p:nvPicPr>
          <p:cNvPr id="8" name="Picture 7">
            <a:extLst>
              <a:ext uri="{FF2B5EF4-FFF2-40B4-BE49-F238E27FC236}">
                <a16:creationId xmlns:a16="http://schemas.microsoft.com/office/drawing/2014/main" id="{79214D74-BD95-A744-8682-0D7670992B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97722" y="81540"/>
            <a:ext cx="1579132" cy="1551315"/>
          </a:xfrm>
          <a:prstGeom prst="rect">
            <a:avLst/>
          </a:prstGeom>
        </p:spPr>
      </p:pic>
      <p:pic>
        <p:nvPicPr>
          <p:cNvPr id="9" name="Picture 8">
            <a:extLst>
              <a:ext uri="{FF2B5EF4-FFF2-40B4-BE49-F238E27FC236}">
                <a16:creationId xmlns:a16="http://schemas.microsoft.com/office/drawing/2014/main" id="{A7099E25-E45C-AE41-AB23-E0C61841216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07071" y="1751465"/>
            <a:ext cx="2431234" cy="4462048"/>
          </a:xfrm>
          <a:prstGeom prst="rect">
            <a:avLst/>
          </a:prstGeom>
        </p:spPr>
      </p:pic>
      <p:pic>
        <p:nvPicPr>
          <p:cNvPr id="10" name="Picture 9">
            <a:extLst>
              <a:ext uri="{FF2B5EF4-FFF2-40B4-BE49-F238E27FC236}">
                <a16:creationId xmlns:a16="http://schemas.microsoft.com/office/drawing/2014/main" id="{4569830E-E677-E14F-8925-D433DC7EDE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547296" y="92691"/>
            <a:ext cx="1579132" cy="1551315"/>
          </a:xfrm>
          <a:prstGeom prst="rect">
            <a:avLst/>
          </a:prstGeom>
        </p:spPr>
      </p:pic>
      <p:pic>
        <p:nvPicPr>
          <p:cNvPr id="11" name="Picture 10">
            <a:extLst>
              <a:ext uri="{FF2B5EF4-FFF2-40B4-BE49-F238E27FC236}">
                <a16:creationId xmlns:a16="http://schemas.microsoft.com/office/drawing/2014/main" id="{A89F9A81-C624-EA47-BC22-75579C4B6D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158290" y="81540"/>
            <a:ext cx="1579132" cy="1551315"/>
          </a:xfrm>
          <a:prstGeom prst="rect">
            <a:avLst/>
          </a:prstGeom>
        </p:spPr>
      </p:pic>
      <p:pic>
        <p:nvPicPr>
          <p:cNvPr id="12" name="Picture 11">
            <a:extLst>
              <a:ext uri="{FF2B5EF4-FFF2-40B4-BE49-F238E27FC236}">
                <a16:creationId xmlns:a16="http://schemas.microsoft.com/office/drawing/2014/main" id="{27DD5637-5BA0-AC48-8FEF-FAAB604A468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60607" y="1751465"/>
            <a:ext cx="2431233" cy="4462048"/>
          </a:xfrm>
          <a:prstGeom prst="rect">
            <a:avLst/>
          </a:prstGeom>
        </p:spPr>
      </p:pic>
      <p:pic>
        <p:nvPicPr>
          <p:cNvPr id="13" name="Picture 12">
            <a:extLst>
              <a:ext uri="{FF2B5EF4-FFF2-40B4-BE49-F238E27FC236}">
                <a16:creationId xmlns:a16="http://schemas.microsoft.com/office/drawing/2014/main" id="{2B6D2DA4-3ED8-0C46-8A39-5F502027084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814142" y="1751465"/>
            <a:ext cx="2431233" cy="4462048"/>
          </a:xfrm>
          <a:prstGeom prst="rect">
            <a:avLst/>
          </a:prstGeom>
        </p:spPr>
      </p:pic>
    </p:spTree>
    <p:extLst>
      <p:ext uri="{BB962C8B-B14F-4D97-AF65-F5344CB8AC3E}">
        <p14:creationId xmlns:p14="http://schemas.microsoft.com/office/powerpoint/2010/main" val="422490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BE0B546-A81D-A94E-893C-7ED64B5FFE7B}"/>
              </a:ext>
            </a:extLst>
          </p:cNvPr>
          <p:cNvSpPr txBox="1">
            <a:spLocks/>
          </p:cNvSpPr>
          <p:nvPr/>
        </p:nvSpPr>
        <p:spPr bwMode="auto">
          <a:xfrm>
            <a:off x="295694" y="274308"/>
            <a:ext cx="5445888" cy="179904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Learning Outcomes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Our programmes are designed to specifically meet your needs and link back to the core curriculum as well as developing environmental awareness and improve both mental and physical wellbeing.</a:t>
            </a:r>
          </a:p>
        </p:txBody>
      </p:sp>
      <p:pic>
        <p:nvPicPr>
          <p:cNvPr id="10" name="Picture 9" descr="A picture containing outdoor, water sport, sport, surfing&#10;&#10;Description automatically generated">
            <a:extLst>
              <a:ext uri="{FF2B5EF4-FFF2-40B4-BE49-F238E27FC236}">
                <a16:creationId xmlns:a16="http://schemas.microsoft.com/office/drawing/2014/main" id="{1DC88C1F-5EE3-3546-BA32-815959530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324560"/>
            <a:ext cx="6096000" cy="3897024"/>
          </a:xfrm>
          <a:prstGeom prst="rect">
            <a:avLst/>
          </a:prstGeom>
        </p:spPr>
      </p:pic>
      <p:pic>
        <p:nvPicPr>
          <p:cNvPr id="5" name="Picture 4">
            <a:extLst>
              <a:ext uri="{FF2B5EF4-FFF2-40B4-BE49-F238E27FC236}">
                <a16:creationId xmlns:a16="http://schemas.microsoft.com/office/drawing/2014/main" id="{9AE13CE3-2F12-244C-B515-696B05513A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b="10065"/>
          <a:stretch/>
        </p:blipFill>
        <p:spPr>
          <a:xfrm>
            <a:off x="6096000" y="0"/>
            <a:ext cx="6096000" cy="6167718"/>
          </a:xfrm>
          <a:prstGeom prst="rect">
            <a:avLst/>
          </a:prstGeom>
        </p:spPr>
      </p:pic>
    </p:spTree>
    <p:extLst>
      <p:ext uri="{BB962C8B-B14F-4D97-AF65-F5344CB8AC3E}">
        <p14:creationId xmlns:p14="http://schemas.microsoft.com/office/powerpoint/2010/main" val="1832611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5458A8F767A4798BC9F0D38118B6F" ma:contentTypeVersion="15" ma:contentTypeDescription="Create a new document." ma:contentTypeScope="" ma:versionID="a69c3f9f3d2cc45c301e9322e4212543">
  <xsd:schema xmlns:xsd="http://www.w3.org/2001/XMLSchema" xmlns:xs="http://www.w3.org/2001/XMLSchema" xmlns:p="http://schemas.microsoft.com/office/2006/metadata/properties" xmlns:ns2="191b8e66-fdbb-439f-8060-6a8198e42d02" xmlns:ns3="7726f3e6-3230-441e-a96d-c81a19450b11" targetNamespace="http://schemas.microsoft.com/office/2006/metadata/properties" ma:root="true" ma:fieldsID="3ceab17152b99aa07304afa0f71d99c2" ns2:_="" ns3:_="">
    <xsd:import namespace="191b8e66-fdbb-439f-8060-6a8198e42d02"/>
    <xsd:import namespace="7726f3e6-3230-441e-a96d-c81a19450b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b8e66-fdbb-439f-8060-6a8198e42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beb20b7-1af2-4008-a1ff-ecc67e38a5b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26f3e6-3230-441e-a96d-c81a19450b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0112ee6-f16d-4d9f-a970-feebe6fbab29}" ma:internalName="TaxCatchAll" ma:showField="CatchAllData" ma:web="7726f3e6-3230-441e-a96d-c81a19450b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26f3e6-3230-441e-a96d-c81a19450b11" xsi:nil="true"/>
    <lcf76f155ced4ddcb4097134ff3c332f xmlns="191b8e66-fdbb-439f-8060-6a8198e42d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EDD6CA-FC15-4701-A6F6-55FB44849957}"/>
</file>

<file path=customXml/itemProps2.xml><?xml version="1.0" encoding="utf-8"?>
<ds:datastoreItem xmlns:ds="http://schemas.openxmlformats.org/officeDocument/2006/customXml" ds:itemID="{2AAF37BB-1E24-43A9-9A43-B79813B62F09}"/>
</file>

<file path=customXml/itemProps3.xml><?xml version="1.0" encoding="utf-8"?>
<ds:datastoreItem xmlns:ds="http://schemas.openxmlformats.org/officeDocument/2006/customXml" ds:itemID="{4C14A300-677C-4D10-8632-7FF7C528BF40}"/>
</file>

<file path=docProps/app.xml><?xml version="1.0" encoding="utf-8"?>
<Properties xmlns="http://schemas.openxmlformats.org/officeDocument/2006/extended-properties" xmlns:vt="http://schemas.openxmlformats.org/officeDocument/2006/docPropsVTypes">
  <Template/>
  <TotalTime>2176</TotalTime>
  <Words>658</Words>
  <Application>Microsoft Office PowerPoint</Application>
  <PresentationFormat>Widescreen</PresentationFormat>
  <Paragraphs>85</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and Jess Fokington</dc:creator>
  <cp:lastModifiedBy>Kevin Hawdon (Windy Nook)</cp:lastModifiedBy>
  <cp:revision>271</cp:revision>
  <dcterms:created xsi:type="dcterms:W3CDTF">2020-11-20T13:56:32Z</dcterms:created>
  <dcterms:modified xsi:type="dcterms:W3CDTF">2022-05-05T13:37:50Z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0x0101001D15458A8F767A4798BC9F0D38118B6F</vt:lpwstr>
  </property>
</Properties>
</file>