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88" r:id="rId2"/>
    <p:sldId id="351" r:id="rId3"/>
    <p:sldId id="341" r:id="rId4"/>
    <p:sldId id="355" r:id="rId5"/>
    <p:sldId id="343" r:id="rId6"/>
    <p:sldId id="329" r:id="rId7"/>
    <p:sldId id="330" r:id="rId8"/>
    <p:sldId id="344" r:id="rId9"/>
    <p:sldId id="347" r:id="rId10"/>
    <p:sldId id="346" r:id="rId11"/>
    <p:sldId id="353" r:id="rId1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634"/>
    <a:srgbClr val="F6B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5CE29-9C67-954F-88CA-41943414D076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BBC99-CF33-5B40-8A49-DD1CB8CDC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86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29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51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93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10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14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13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3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9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F7F8-33DD-234A-977D-A92CA1F72357}" type="datetimeFigureOut">
              <a:rPr lang="en-US" smtClean="0"/>
              <a:t>10/6/2025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C0FFD-233D-4447-8D56-F48F6D86F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9031" y="2282999"/>
            <a:ext cx="8309406" cy="41336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dirty="0">
                <a:solidFill>
                  <a:srgbClr val="3D3D3D"/>
                </a:solidFill>
                <a:latin typeface="FS Joey"/>
                <a:cs typeface="Arial"/>
              </a:rPr>
              <a:t>Welcome to Heworth Grange </a:t>
            </a:r>
          </a:p>
          <a:p>
            <a:pPr>
              <a:lnSpc>
                <a:spcPct val="80000"/>
              </a:lnSpc>
            </a:pPr>
            <a:endParaRPr lang="en-GB" sz="4000" b="1" dirty="0">
              <a:solidFill>
                <a:srgbClr val="3D3D3D"/>
              </a:solidFill>
              <a:latin typeface="FS Joey"/>
              <a:cs typeface="Arial"/>
            </a:endParaRPr>
          </a:p>
          <a:p>
            <a:pPr>
              <a:lnSpc>
                <a:spcPct val="80000"/>
              </a:lnSpc>
            </a:pPr>
            <a:r>
              <a:rPr lang="en-GB" sz="4000" b="1" dirty="0">
                <a:solidFill>
                  <a:srgbClr val="3D3D3D"/>
                </a:solidFill>
                <a:latin typeface="FS Joey"/>
                <a:cs typeface="Arial"/>
              </a:rPr>
              <a:t>SEND Provision </a:t>
            </a:r>
          </a:p>
          <a:p>
            <a:pPr>
              <a:lnSpc>
                <a:spcPct val="80000"/>
              </a:lnSpc>
            </a:pPr>
            <a:r>
              <a:rPr lang="en-GB" sz="4000" b="1" dirty="0">
                <a:solidFill>
                  <a:srgbClr val="3D3D3D"/>
                </a:solidFill>
                <a:latin typeface="FS Joey"/>
                <a:cs typeface="Arial"/>
              </a:rPr>
              <a:t>Heworth Grange School</a:t>
            </a:r>
            <a:endParaRPr lang="en-GB" sz="2800" dirty="0">
              <a:solidFill>
                <a:srgbClr val="3F3F3F"/>
              </a:solidFill>
              <a:latin typeface="FS Joey"/>
              <a:cs typeface="Arial"/>
            </a:endParaRPr>
          </a:p>
          <a:p>
            <a:pPr>
              <a:lnSpc>
                <a:spcPct val="80000"/>
              </a:lnSpc>
            </a:pPr>
            <a:endParaRPr lang="en-GB" sz="2800" dirty="0">
              <a:solidFill>
                <a:srgbClr val="3F3F3F"/>
              </a:solidFill>
              <a:latin typeface="FS Joey" panose="02000506040000020004" pitchFamily="2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rgbClr val="3F3F3F"/>
                </a:solidFill>
                <a:latin typeface="FS Joey"/>
                <a:cs typeface="Arial"/>
              </a:rPr>
              <a:t>Mr A Haddon </a:t>
            </a: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rgbClr val="3F3F3F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Assistant Headteacher (SENCO)</a:t>
            </a:r>
          </a:p>
          <a:p>
            <a:pPr>
              <a:lnSpc>
                <a:spcPct val="80000"/>
              </a:lnSpc>
            </a:pPr>
            <a:endParaRPr lang="en-GB" sz="2800" dirty="0">
              <a:solidFill>
                <a:srgbClr val="3F3F3F"/>
              </a:solidFill>
              <a:latin typeface="FS Joey" panose="02000506040000020004" pitchFamily="2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GB" sz="2800" dirty="0">
                <a:solidFill>
                  <a:srgbClr val="3F3F3F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alan.haddon@consilium-at.com</a:t>
            </a:r>
          </a:p>
          <a:p>
            <a:pPr>
              <a:lnSpc>
                <a:spcPct val="80000"/>
              </a:lnSpc>
            </a:pPr>
            <a:endParaRPr lang="en-GB" sz="2800" dirty="0">
              <a:solidFill>
                <a:srgbClr val="3F3F3F"/>
              </a:solidFill>
              <a:latin typeface="FS Joey" panose="02000506040000020004" pitchFamily="2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81478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7DA93941-0665-42F6-9915-F754422CC3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76" y="5633686"/>
            <a:ext cx="2865120" cy="874039"/>
          </a:xfrm>
          <a:prstGeom prst="rect">
            <a:avLst/>
          </a:prstGeom>
        </p:spPr>
      </p:pic>
      <p:pic>
        <p:nvPicPr>
          <p:cNvPr id="18" name="Picture 17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EC7DF47B-2B33-406C-A1D0-73EAB70BCD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12" y="520378"/>
            <a:ext cx="4685870" cy="144876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AE0C72C4-7957-4375-9E0C-46F39559D4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9377684" y="1244427"/>
            <a:ext cx="5014833" cy="47689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5433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 Identification/Transition 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68AC5DF4-0050-4195-B6B2-657E7BF99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291BE65-89A0-47FE-BE5B-CAD3228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69156B3-8908-478F-A760-293836494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DC88C-5343-46DE-F61F-588DCF7DF07F}"/>
              </a:ext>
            </a:extLst>
          </p:cNvPr>
          <p:cNvSpPr txBox="1"/>
          <p:nvPr/>
        </p:nvSpPr>
        <p:spPr>
          <a:xfrm>
            <a:off x="222404" y="1302123"/>
            <a:ext cx="8699190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SENCO visits all primary feeder schools to discuss students. </a:t>
            </a:r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Pre visits – for pupils and parents </a:t>
            </a:r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Parental visits </a:t>
            </a:r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Pre passport completion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Parents Evening after day 1 of transition.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222222"/>
              </a:solidFill>
              <a:latin typeface="FS Joey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Year 7 baseline assessment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Allocated key staff through SEND and </a:t>
            </a:r>
            <a:r>
              <a:rPr lang="en-GB" sz="2800">
                <a:solidFill>
                  <a:srgbClr val="222222"/>
                </a:solidFill>
                <a:latin typeface="FS Joey"/>
              </a:rPr>
              <a:t>TA team</a:t>
            </a:r>
            <a:endParaRPr lang="en-GB" sz="2800" dirty="0">
              <a:solidFill>
                <a:srgbClr val="222222"/>
              </a:solidFill>
              <a:latin typeface="FS Joey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222222"/>
              </a:solidFill>
              <a:latin typeface="FS Joey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HOY Mrs Rostron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 panose="02000506040000020004" pitchFamily="2" charset="0"/>
              </a:rPr>
              <a:t>SENCO presentations at Open Evening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1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47984A-C1AC-1EA2-378B-123CCFE167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E80CB8A-1BF8-BF56-3F9E-55F59D589695}"/>
              </a:ext>
            </a:extLst>
          </p:cNvPr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18357-6F57-1928-C75D-FBE1341186B8}"/>
              </a:ext>
            </a:extLst>
          </p:cNvPr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/>
                <a:cs typeface="Arial"/>
              </a:rPr>
              <a:t>External and Internal QA</a:t>
            </a:r>
            <a:endParaRPr lang="en-GB" sz="3600" b="1">
              <a:solidFill>
                <a:schemeClr val="bg1"/>
              </a:solidFill>
              <a:latin typeface="FS Joey" panose="02000506040000020004" pitchFamily="2" charset="0"/>
              <a:cs typeface="Arial" panose="020B0604020202020204" pitchFamily="34" charset="0"/>
            </a:endParaRP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5C95D74D-A40E-8E21-225A-D853D444E0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CED6E07-E226-2DC5-C417-4836A3E20A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1BA947B5-F0C4-B93A-9D9C-C1AEB0ADC4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6CB15-D9EC-61EF-5AC6-A702185BE79A}"/>
              </a:ext>
            </a:extLst>
          </p:cNvPr>
          <p:cNvSpPr txBox="1"/>
          <p:nvPr/>
        </p:nvSpPr>
        <p:spPr>
          <a:xfrm>
            <a:off x="222404" y="1302123"/>
            <a:ext cx="8699190" cy="50783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1"/>
            <a:r>
              <a:rPr lang="en-GB" sz="2800" b="1">
                <a:solidFill>
                  <a:srgbClr val="222222"/>
                </a:solidFill>
                <a:latin typeface="FS Joey"/>
              </a:rPr>
              <a:t>OFSTED 2024:</a:t>
            </a:r>
            <a:endParaRPr lang="en-GB" sz="2800" b="1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lvl="1"/>
            <a:r>
              <a:rPr lang="en-GB" sz="2000">
                <a:solidFill>
                  <a:srgbClr val="222222"/>
                </a:solidFill>
                <a:ea typeface="+mn-lt"/>
                <a:cs typeface="+mn-lt"/>
              </a:rPr>
              <a:t>All pupils, including pupils with special educational needs and/or disabilities (SEND), </a:t>
            </a:r>
            <a:r>
              <a:rPr lang="en-GB" sz="2000" b="1">
                <a:solidFill>
                  <a:srgbClr val="222222"/>
                </a:solidFill>
                <a:highlight>
                  <a:srgbClr val="FFFF00"/>
                </a:highlight>
                <a:ea typeface="+mn-lt"/>
                <a:cs typeface="+mn-lt"/>
              </a:rPr>
              <a:t>access the same curriculum</a:t>
            </a:r>
            <a:r>
              <a:rPr lang="en-GB" sz="2000">
                <a:solidFill>
                  <a:srgbClr val="222222"/>
                </a:solidFill>
                <a:ea typeface="+mn-lt"/>
                <a:cs typeface="+mn-lt"/>
              </a:rPr>
              <a:t>. The school </a:t>
            </a:r>
            <a:r>
              <a:rPr lang="en-GB" sz="2000" b="1">
                <a:highlight>
                  <a:srgbClr val="FFFF00"/>
                </a:highlight>
                <a:ea typeface="+mn-lt"/>
                <a:cs typeface="+mn-lt"/>
              </a:rPr>
              <a:t>identifies and meets the needs of pupils with SEND well</a:t>
            </a:r>
            <a:r>
              <a:rPr lang="en-GB" sz="2000">
                <a:solidFill>
                  <a:srgbClr val="222222"/>
                </a:solidFill>
                <a:highlight>
                  <a:srgbClr val="FFFF00"/>
                </a:highlight>
                <a:ea typeface="+mn-lt"/>
                <a:cs typeface="+mn-lt"/>
              </a:rPr>
              <a:t>.</a:t>
            </a:r>
            <a:r>
              <a:rPr lang="en-GB" sz="2000">
                <a:solidFill>
                  <a:srgbClr val="222222"/>
                </a:solidFill>
                <a:ea typeface="+mn-lt"/>
                <a:cs typeface="+mn-lt"/>
              </a:rPr>
              <a:t> Pupils at an </a:t>
            </a:r>
            <a:r>
              <a:rPr lang="en-GB" sz="2000" b="1">
                <a:solidFill>
                  <a:srgbClr val="222222"/>
                </a:solidFill>
                <a:highlight>
                  <a:srgbClr val="FFFF00"/>
                </a:highlight>
                <a:ea typeface="+mn-lt"/>
                <a:cs typeface="+mn-lt"/>
              </a:rPr>
              <a:t>early stage of reading get the extra help</a:t>
            </a:r>
            <a:r>
              <a:rPr lang="en-GB" sz="2000" b="1">
                <a:solidFill>
                  <a:srgbClr val="222222"/>
                </a:solidFill>
                <a:ea typeface="+mn-lt"/>
                <a:cs typeface="+mn-lt"/>
              </a:rPr>
              <a:t> </a:t>
            </a:r>
            <a:r>
              <a:rPr lang="en-GB" sz="2000">
                <a:solidFill>
                  <a:srgbClr val="222222"/>
                </a:solidFill>
                <a:ea typeface="+mn-lt"/>
                <a:cs typeface="+mn-lt"/>
              </a:rPr>
              <a:t>that they need. This helps them to </a:t>
            </a:r>
            <a:r>
              <a:rPr lang="en-GB" sz="2000" b="1">
                <a:solidFill>
                  <a:srgbClr val="222222"/>
                </a:solidFill>
                <a:highlight>
                  <a:srgbClr val="FFFF00"/>
                </a:highlight>
                <a:ea typeface="+mn-lt"/>
                <a:cs typeface="+mn-lt"/>
              </a:rPr>
              <a:t>catch up with their peers</a:t>
            </a:r>
            <a:r>
              <a:rPr lang="en-GB" sz="2000">
                <a:solidFill>
                  <a:srgbClr val="222222"/>
                </a:solidFill>
                <a:highlight>
                  <a:srgbClr val="FFFF00"/>
                </a:highlight>
                <a:ea typeface="+mn-lt"/>
                <a:cs typeface="+mn-lt"/>
              </a:rPr>
              <a:t> </a:t>
            </a:r>
            <a:r>
              <a:rPr lang="en-GB" sz="2000">
                <a:solidFill>
                  <a:srgbClr val="222222"/>
                </a:solidFill>
                <a:ea typeface="+mn-lt"/>
                <a:cs typeface="+mn-lt"/>
              </a:rPr>
              <a:t>and become confident and fluent readers.</a:t>
            </a:r>
            <a:endParaRPr lang="en-GB" sz="2000">
              <a:solidFill>
                <a:srgbClr val="222222"/>
              </a:solidFill>
              <a:ea typeface="Calibri"/>
              <a:cs typeface="Calibri"/>
            </a:endParaRPr>
          </a:p>
          <a:p>
            <a:pPr lvl="1"/>
            <a:endParaRPr lang="en-GB" sz="2400">
              <a:solidFill>
                <a:srgbClr val="222222"/>
              </a:solidFill>
              <a:latin typeface="Calibri"/>
              <a:ea typeface="Calibri"/>
              <a:cs typeface="Calibri"/>
            </a:endParaRPr>
          </a:p>
          <a:p>
            <a:pPr lvl="1"/>
            <a:r>
              <a:rPr lang="en-GB" sz="2400" b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Internal from Trust since September 2024:</a:t>
            </a:r>
          </a:p>
          <a:p>
            <a:pPr lvl="1"/>
            <a:r>
              <a:rPr lang="en-GB" sz="2400" b="1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Raising Standards board Focus</a:t>
            </a:r>
            <a:r>
              <a:rPr lang="en-GB" sz="2400">
                <a:solidFill>
                  <a:srgbClr val="222222"/>
                </a:solidFill>
                <a:latin typeface="Calibri"/>
                <a:ea typeface="Calibri"/>
                <a:cs typeface="Calibri"/>
              </a:rPr>
              <a:t> – provision for SEN support in Mainstream and QFT</a:t>
            </a:r>
          </a:p>
          <a:p>
            <a:pPr lvl="1"/>
            <a:endParaRPr lang="en-GB" sz="2400">
              <a:solidFill>
                <a:srgbClr val="222222"/>
              </a:solidFill>
              <a:latin typeface="Calibri"/>
              <a:ea typeface="Calibri"/>
              <a:cs typeface="Calibri"/>
            </a:endParaRPr>
          </a:p>
          <a:p>
            <a:pPr lvl="1"/>
            <a:r>
              <a:rPr lang="en-GB" sz="2400" b="1">
                <a:solidFill>
                  <a:srgbClr val="222222"/>
                </a:solidFill>
                <a:latin typeface="FS Joey"/>
              </a:rPr>
              <a:t>Department Development Review </a:t>
            </a:r>
            <a:r>
              <a:rPr lang="en-GB" sz="2400">
                <a:solidFill>
                  <a:srgbClr val="222222"/>
                </a:solidFill>
                <a:latin typeface="FS Joey"/>
              </a:rPr>
              <a:t>– audit of the SEND department- robust action plan in place</a:t>
            </a:r>
            <a:endParaRPr lang="en-GB" sz="24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0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450C1-5BD8-AF0C-7603-D847AB50D0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DB9673F-7D4E-EDE9-411B-5905FC54BED2}"/>
              </a:ext>
            </a:extLst>
          </p:cNvPr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45710-CBCD-CE9C-368B-4EAE8C12F921}"/>
              </a:ext>
            </a:extLst>
          </p:cNvPr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/>
                <a:cs typeface="Arial"/>
              </a:rPr>
              <a:t> CONTEXT 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878C882F-803B-D307-5261-5D6412DD3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14C74F0D-6E9F-6F5B-D35E-8AE23B5865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64913D46-6300-79F8-E89C-7DE23E4775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48E9AED-4E06-1E9B-F118-C8617307B56B}"/>
              </a:ext>
            </a:extLst>
          </p:cNvPr>
          <p:cNvSpPr txBox="1"/>
          <p:nvPr/>
        </p:nvSpPr>
        <p:spPr>
          <a:xfrm>
            <a:off x="222404" y="1302123"/>
            <a:ext cx="8699190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22 EHCP    1.91% (Nat </a:t>
            </a:r>
            <a:r>
              <a:rPr lang="en-GB" sz="2800" dirty="0" err="1">
                <a:solidFill>
                  <a:srgbClr val="222222"/>
                </a:solidFill>
                <a:latin typeface="FS Joey"/>
              </a:rPr>
              <a:t>Avg</a:t>
            </a:r>
            <a:r>
              <a:rPr lang="en-GB" sz="2800" dirty="0">
                <a:solidFill>
                  <a:srgbClr val="222222"/>
                </a:solidFill>
                <a:latin typeface="FS Joey"/>
              </a:rPr>
              <a:t> 4.8%)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125 SEN Support  12.5% (Nat </a:t>
            </a:r>
            <a:r>
              <a:rPr lang="en-GB" sz="2800" dirty="0" err="1">
                <a:solidFill>
                  <a:srgbClr val="222222"/>
                </a:solidFill>
                <a:latin typeface="FS Joey"/>
              </a:rPr>
              <a:t>Avg</a:t>
            </a:r>
            <a:r>
              <a:rPr lang="en-GB" sz="2800" dirty="0">
                <a:solidFill>
                  <a:srgbClr val="222222"/>
                </a:solidFill>
                <a:latin typeface="FS Joey"/>
              </a:rPr>
              <a:t> 13.6%)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Biggest rise in need: Autism and SEMH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10 (1) EHCP in new Year 7 intake 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2 primary needs assessment in process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Increased number of Yr 7 SEND K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PA rate for SEN K students down 1.1% STLY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PA rate for EHCP students down 27% STLY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/>
              </a:rPr>
              <a:t>SEN attendance is 13% below national average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222222"/>
              </a:solidFill>
              <a:latin typeface="FS Joey"/>
            </a:endParaRPr>
          </a:p>
        </p:txBody>
      </p:sp>
    </p:spTree>
    <p:extLst>
      <p:ext uri="{BB962C8B-B14F-4D97-AF65-F5344CB8AC3E}">
        <p14:creationId xmlns:p14="http://schemas.microsoft.com/office/powerpoint/2010/main" val="347684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 Our SEND Vision 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68AC5DF4-0050-4195-B6B2-657E7BF99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291BE65-89A0-47FE-BE5B-CAD3228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69156B3-8908-478F-A760-293836494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DC88C-5343-46DE-F61F-588DCF7DF07F}"/>
              </a:ext>
            </a:extLst>
          </p:cNvPr>
          <p:cNvSpPr txBox="1"/>
          <p:nvPr/>
        </p:nvSpPr>
        <p:spPr>
          <a:xfrm>
            <a:off x="222404" y="1302123"/>
            <a:ext cx="86991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 panose="02000506040000020004" pitchFamily="2" charset="0"/>
              </a:rPr>
              <a:t>A clear drive to ensure inclusivity </a:t>
            </a:r>
          </a:p>
          <a:p>
            <a:pPr lvl="1"/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 panose="02000506040000020004" pitchFamily="2" charset="0"/>
              </a:rPr>
              <a:t>A clear drive for all students to access quality first teaching.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 panose="02000506040000020004" pitchFamily="2" charset="0"/>
              </a:rPr>
              <a:t>Provide support for students to be able to access lessons and be successful.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 panose="02000506040000020004" pitchFamily="2" charset="0"/>
              </a:rPr>
              <a:t>Work with external partners to ensure the best support for the students we serve. </a:t>
            </a:r>
          </a:p>
        </p:txBody>
      </p:sp>
    </p:spTree>
    <p:extLst>
      <p:ext uri="{BB962C8B-B14F-4D97-AF65-F5344CB8AC3E}">
        <p14:creationId xmlns:p14="http://schemas.microsoft.com/office/powerpoint/2010/main" val="243811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9E853-7986-3AEC-B151-C1F617215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121D7FA-1AAA-9107-D8F9-F50432DC6DD0}"/>
              </a:ext>
            </a:extLst>
          </p:cNvPr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926B76-983B-E211-FC0B-2A592A62717C}"/>
              </a:ext>
            </a:extLst>
          </p:cNvPr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 Main Provisions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7A2130C8-2E89-16E2-2DA0-0533B8234D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75808057-24F9-894B-D624-609B2C02A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C539173B-CB49-5DAE-73D8-6D31433243C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0B9415-8610-9608-D6FC-8259F02A086C}"/>
              </a:ext>
            </a:extLst>
          </p:cNvPr>
          <p:cNvSpPr txBox="1"/>
          <p:nvPr/>
        </p:nvSpPr>
        <p:spPr>
          <a:xfrm>
            <a:off x="222404" y="1302123"/>
            <a:ext cx="8699190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 panose="02000506040000020004" pitchFamily="2" charset="0"/>
              </a:rPr>
              <a:t>Haven: Daily support for arising and changing need. </a:t>
            </a:r>
          </a:p>
          <a:p>
            <a:pPr lvl="1"/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 panose="02000506040000020004" pitchFamily="2" charset="0"/>
              </a:rPr>
              <a:t>Sensory Room: Support for arising sensory need.</a:t>
            </a:r>
          </a:p>
          <a:p>
            <a:pPr lvl="1"/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 panose="02000506040000020004" pitchFamily="2" charset="0"/>
              </a:rPr>
              <a:t>Assessment and Intervention: Pre planned intervention and use for identification of need. </a:t>
            </a:r>
          </a:p>
          <a:p>
            <a:pPr lvl="1"/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 panose="02000506040000020004" pitchFamily="2" charset="0"/>
              </a:rPr>
              <a:t>The View: EBSA and ASD school refusal bridging provision. </a:t>
            </a:r>
          </a:p>
          <a:p>
            <a:pPr lvl="1"/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 dirty="0">
                <a:solidFill>
                  <a:srgbClr val="222222"/>
                </a:solidFill>
                <a:latin typeface="FS Joey" panose="02000506040000020004" pitchFamily="2" charset="0"/>
              </a:rPr>
              <a:t>Innovation Centre: SEMH support.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222222"/>
              </a:solidFill>
              <a:latin typeface="FS Joey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41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 Our SEND Provision 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68AC5DF4-0050-4195-B6B2-657E7BF99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3291BE65-89A0-47FE-BE5B-CAD3228FEC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369156B3-8908-478F-A760-2938364940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1DC88C-5343-46DE-F61F-588DCF7DF07F}"/>
              </a:ext>
            </a:extLst>
          </p:cNvPr>
          <p:cNvSpPr txBox="1"/>
          <p:nvPr/>
        </p:nvSpPr>
        <p:spPr>
          <a:xfrm>
            <a:off x="199939" y="1363452"/>
            <a:ext cx="8850247" cy="569386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Whole School SEND approach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Haven – SEMH provision</a:t>
            </a: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Sensory Room- regulation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Pupil passports for all K and E - shared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Assessments for need identification</a:t>
            </a: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The View - EBSA</a:t>
            </a: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Interventions/provisions for individual students.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Morning Drop In Offer (Weekly) - parental engagement</a:t>
            </a:r>
            <a:endParaRPr lang="en-GB" sz="2800" err="1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Parents Evening Meetings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800">
                <a:solidFill>
                  <a:srgbClr val="222222"/>
                </a:solidFill>
                <a:latin typeface="FS Joey"/>
              </a:rPr>
              <a:t>Co-Curricular Offer – K and E targeted</a:t>
            </a:r>
          </a:p>
          <a:p>
            <a:pPr lvl="1"/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05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6257EA6B-73CA-7E1B-F409-38EEB929E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FA3EB00-40FB-1F23-C02A-E555901BD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404" y="1313335"/>
            <a:ext cx="8699190" cy="495176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2F382D-91CA-5BFC-9F7B-4DC6E189B12B}"/>
              </a:ext>
            </a:extLst>
          </p:cNvPr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F891D4-5F6D-9DB7-CAEE-EDF235160CE6}"/>
              </a:ext>
            </a:extLst>
          </p:cNvPr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 Whole-school SEND approach</a:t>
            </a:r>
          </a:p>
        </p:txBody>
      </p:sp>
      <p:pic>
        <p:nvPicPr>
          <p:cNvPr id="13" name="Picture 12" descr="Text&#10;&#10;Description automatically generated with low confidence">
            <a:extLst>
              <a:ext uri="{FF2B5EF4-FFF2-40B4-BE49-F238E27FC236}">
                <a16:creationId xmlns:a16="http://schemas.microsoft.com/office/drawing/2014/main" id="{1A410C5C-F04A-1FF3-05F4-6302B2077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5" name="Picture 14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874964EB-05F8-808E-51F3-0CBC4A18B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63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 SEND identification expectations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68AC5DF4-0050-4195-B6B2-657E7BF997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EB328A4-66DE-D0B8-EB2E-01DFA16A3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76"/>
          <a:stretch/>
        </p:blipFill>
        <p:spPr bwMode="auto">
          <a:xfrm>
            <a:off x="222404" y="13728"/>
            <a:ext cx="1758950" cy="4914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E5113F-3A04-0014-B4FD-32948A960D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586" t="25104" r="22627" b="12750"/>
          <a:stretch/>
        </p:blipFill>
        <p:spPr>
          <a:xfrm>
            <a:off x="0" y="1302123"/>
            <a:ext cx="9144000" cy="523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43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AD2DD-7475-8069-F6DE-C9B3655E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2DEC-AD1A-572D-DD5F-E5FE850824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B2FCC-95A6-1A77-9702-E4AD966616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539" t="28934" r="18846" b="1728"/>
          <a:stretch/>
        </p:blipFill>
        <p:spPr>
          <a:xfrm>
            <a:off x="424964" y="681037"/>
            <a:ext cx="8203222" cy="4137148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DA6D50-B5C2-EE44-A04E-0FDBBC7DDF7F}"/>
              </a:ext>
            </a:extLst>
          </p:cNvPr>
          <p:cNvSpPr/>
          <p:nvPr/>
        </p:nvSpPr>
        <p:spPr>
          <a:xfrm>
            <a:off x="515815" y="799855"/>
            <a:ext cx="2801815" cy="1802668"/>
          </a:xfrm>
          <a:prstGeom prst="round2Diag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1BCDC3-CEE0-EC59-0179-180B698451D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693" t="58572" r="20384" b="21294"/>
          <a:stretch/>
        </p:blipFill>
        <p:spPr>
          <a:xfrm>
            <a:off x="424964" y="4689231"/>
            <a:ext cx="8090386" cy="208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3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43EE1-4F01-18E1-291A-1620412387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CFA0412-551C-5535-FA4E-E6C1CD1CE3CA}"/>
              </a:ext>
            </a:extLst>
          </p:cNvPr>
          <p:cNvSpPr/>
          <p:nvPr/>
        </p:nvSpPr>
        <p:spPr>
          <a:xfrm>
            <a:off x="0" y="6626431"/>
            <a:ext cx="9144000" cy="53074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S Joey" panose="02000506040000020004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CEB4D-DE1D-65F9-BD87-31D08AE77D4A}"/>
              </a:ext>
            </a:extLst>
          </p:cNvPr>
          <p:cNvSpPr txBox="1"/>
          <p:nvPr/>
        </p:nvSpPr>
        <p:spPr>
          <a:xfrm>
            <a:off x="222404" y="549763"/>
            <a:ext cx="8699191" cy="646331"/>
          </a:xfrm>
          <a:prstGeom prst="rect">
            <a:avLst/>
          </a:prstGeom>
          <a:solidFill>
            <a:srgbClr val="124634"/>
          </a:solidFill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lang="en-GB" sz="3600" b="1">
                <a:solidFill>
                  <a:schemeClr val="bg1"/>
                </a:solidFill>
                <a:latin typeface="FS Joey" panose="02000506040000020004" pitchFamily="2" charset="0"/>
                <a:cs typeface="Arial" panose="020B0604020202020204" pitchFamily="34" charset="0"/>
              </a:rPr>
              <a:t> Interventions/Provisions</a:t>
            </a:r>
          </a:p>
        </p:txBody>
      </p:sp>
      <p:pic>
        <p:nvPicPr>
          <p:cNvPr id="9" name="Picture 8" descr="Text&#10;&#10;Description automatically generated with low confidence">
            <a:extLst>
              <a:ext uri="{FF2B5EF4-FFF2-40B4-BE49-F238E27FC236}">
                <a16:creationId xmlns:a16="http://schemas.microsoft.com/office/drawing/2014/main" id="{7B4C7B37-FC9C-EB46-287A-C5052DEF42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736" y="655792"/>
            <a:ext cx="1420905" cy="434272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70F2DE4-65D2-7CE5-623C-33D58B0DA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0" t="9453" r="31342" b="56572"/>
          <a:stretch/>
        </p:blipFill>
        <p:spPr>
          <a:xfrm>
            <a:off x="4302477" y="1076187"/>
            <a:ext cx="5014833" cy="4768967"/>
          </a:xfrm>
          <a:prstGeom prst="ellipse">
            <a:avLst/>
          </a:prstGeom>
        </p:spPr>
      </p:pic>
      <p:pic>
        <p:nvPicPr>
          <p:cNvPr id="17" name="Picture 16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A2B70DC5-1120-0D9F-F11E-9855157051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57" y="5818109"/>
            <a:ext cx="2266807" cy="7008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FA6041-DC5F-92C9-02C3-F2F69F54490B}"/>
              </a:ext>
            </a:extLst>
          </p:cNvPr>
          <p:cNvSpPr txBox="1"/>
          <p:nvPr/>
        </p:nvSpPr>
        <p:spPr>
          <a:xfrm>
            <a:off x="134451" y="1328282"/>
            <a:ext cx="86991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endParaRPr lang="en-GB" sz="2800">
              <a:solidFill>
                <a:srgbClr val="222222"/>
              </a:solidFill>
              <a:latin typeface="FS Joey" panose="02000506040000020004" pitchFamily="2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5D2B93D-891E-D481-0C6F-555BA5CD9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328772"/>
              </p:ext>
            </p:extLst>
          </p:nvPr>
        </p:nvGraphicFramePr>
        <p:xfrm>
          <a:off x="590550" y="1309077"/>
          <a:ext cx="8449509" cy="5139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6503">
                  <a:extLst>
                    <a:ext uri="{9D8B030D-6E8A-4147-A177-3AD203B41FA5}">
                      <a16:colId xmlns:a16="http://schemas.microsoft.com/office/drawing/2014/main" val="2207260938"/>
                    </a:ext>
                  </a:extLst>
                </a:gridCol>
                <a:gridCol w="2816503">
                  <a:extLst>
                    <a:ext uri="{9D8B030D-6E8A-4147-A177-3AD203B41FA5}">
                      <a16:colId xmlns:a16="http://schemas.microsoft.com/office/drawing/2014/main" val="1886734093"/>
                    </a:ext>
                  </a:extLst>
                </a:gridCol>
                <a:gridCol w="2816503">
                  <a:extLst>
                    <a:ext uri="{9D8B030D-6E8A-4147-A177-3AD203B41FA5}">
                      <a16:colId xmlns:a16="http://schemas.microsoft.com/office/drawing/2014/main" val="2761882679"/>
                    </a:ext>
                  </a:extLst>
                </a:gridCol>
              </a:tblGrid>
              <a:tr h="327490">
                <a:tc>
                  <a:txBody>
                    <a:bodyPr/>
                    <a:lstStyle/>
                    <a:p>
                      <a:r>
                        <a:rPr lang="en-GB" b="0">
                          <a:solidFill>
                            <a:schemeClr val="tx1"/>
                          </a:solidFill>
                        </a:rPr>
                        <a:t>IDL Literacy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i="0" u="none">
                          <a:solidFill>
                            <a:schemeClr val="tx1"/>
                          </a:solidFill>
                        </a:rPr>
                        <a:t>Haven time out access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>
                          <a:solidFill>
                            <a:schemeClr val="tx1"/>
                          </a:solidFill>
                        </a:rPr>
                        <a:t>Seating adjustment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933124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IDL Numeracy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3-minute lesson pass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Alternative Provision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782471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Reading Wise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Medical 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Specific Numeracy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525219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Social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Fidget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Specific Literacy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97715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Communication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Movement breaks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Decoding (Reading Wise)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865993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Lego Therapy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Art Therapy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Assessment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7425391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Lesson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Careers support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Transition Support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349892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Sensory Room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Sensory/Chalk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Sensory/Medical Adjustments 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993330"/>
                  </a:ext>
                </a:extLst>
              </a:tr>
              <a:tr h="659423">
                <a:tc>
                  <a:txBody>
                    <a:bodyPr/>
                    <a:lstStyle/>
                    <a:p>
                      <a:r>
                        <a:rPr lang="en-GB"/>
                        <a:t>Target Reports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Morning Check 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/>
                        <a:t>Exam Access Arrangements</a:t>
                      </a:r>
                    </a:p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683403"/>
                  </a:ext>
                </a:extLst>
              </a:tr>
              <a:tr h="327490">
                <a:tc>
                  <a:txBody>
                    <a:bodyPr/>
                    <a:lstStyle/>
                    <a:p>
                      <a:r>
                        <a:rPr lang="en-GB"/>
                        <a:t>Phonics/Foundation skills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The View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Thrive training for all staff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0949054"/>
                  </a:ext>
                </a:extLst>
              </a:tr>
              <a:tr h="573107">
                <a:tc>
                  <a:txBody>
                    <a:bodyPr/>
                    <a:lstStyle/>
                    <a:p>
                      <a:r>
                        <a:rPr lang="en-GB"/>
                        <a:t>Additional parental communication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Well-Being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Emotional Literacy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3657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925f30b-a6b9-491f-b8bd-e2f8c72dc9ed}" enabled="0" method="" siteId="{2925f30b-a6b9-491f-b8bd-e2f8c72dc9e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528</Words>
  <Application>Microsoft Office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FS Joey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&amp; Learning Priorities 2021-2022</dc:title>
  <dc:creator>James Hulse</dc:creator>
  <cp:lastModifiedBy>Andrea Preece (Windy Nook)</cp:lastModifiedBy>
  <cp:revision>3</cp:revision>
  <cp:lastPrinted>2024-01-09T14:08:03Z</cp:lastPrinted>
  <dcterms:created xsi:type="dcterms:W3CDTF">2021-09-01T17:50:13Z</dcterms:created>
  <dcterms:modified xsi:type="dcterms:W3CDTF">2025-10-06T08:05:07Z</dcterms:modified>
</cp:coreProperties>
</file>